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4"/>
  </p:sldMasterIdLst>
  <p:notesMasterIdLst>
    <p:notesMasterId r:id="rId38"/>
  </p:notesMasterIdLst>
  <p:sldIdLst>
    <p:sldId id="402" r:id="rId5"/>
    <p:sldId id="462" r:id="rId6"/>
    <p:sldId id="432" r:id="rId7"/>
    <p:sldId id="360" r:id="rId8"/>
    <p:sldId id="404" r:id="rId9"/>
    <p:sldId id="403" r:id="rId10"/>
    <p:sldId id="406" r:id="rId11"/>
    <p:sldId id="430" r:id="rId12"/>
    <p:sldId id="429" r:id="rId13"/>
    <p:sldId id="434" r:id="rId14"/>
    <p:sldId id="438" r:id="rId15"/>
    <p:sldId id="460" r:id="rId16"/>
    <p:sldId id="466" r:id="rId17"/>
    <p:sldId id="464" r:id="rId18"/>
    <p:sldId id="465" r:id="rId19"/>
    <p:sldId id="463" r:id="rId20"/>
    <p:sldId id="467" r:id="rId21"/>
    <p:sldId id="433" r:id="rId22"/>
    <p:sldId id="449" r:id="rId23"/>
    <p:sldId id="450" r:id="rId24"/>
    <p:sldId id="451" r:id="rId25"/>
    <p:sldId id="431" r:id="rId26"/>
    <p:sldId id="448" r:id="rId27"/>
    <p:sldId id="447" r:id="rId28"/>
    <p:sldId id="453" r:id="rId29"/>
    <p:sldId id="439" r:id="rId30"/>
    <p:sldId id="444" r:id="rId31"/>
    <p:sldId id="445" r:id="rId32"/>
    <p:sldId id="458" r:id="rId33"/>
    <p:sldId id="456" r:id="rId34"/>
    <p:sldId id="446" r:id="rId35"/>
    <p:sldId id="457" r:id="rId36"/>
    <p:sldId id="468" r:id="rId3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2B70B92-3330-4BD2-BF22-F75F31834FD8}">
          <p14:sldIdLst/>
        </p14:section>
        <p14:section name="Sección sin título" id="{555F71C8-9397-4481-A8A3-C7E0CAA0F383}">
          <p14:sldIdLst>
            <p14:sldId id="402"/>
            <p14:sldId id="462"/>
            <p14:sldId id="432"/>
            <p14:sldId id="360"/>
            <p14:sldId id="404"/>
            <p14:sldId id="403"/>
            <p14:sldId id="406"/>
            <p14:sldId id="430"/>
            <p14:sldId id="429"/>
            <p14:sldId id="434"/>
            <p14:sldId id="438"/>
            <p14:sldId id="460"/>
            <p14:sldId id="466"/>
            <p14:sldId id="464"/>
            <p14:sldId id="465"/>
            <p14:sldId id="463"/>
            <p14:sldId id="467"/>
            <p14:sldId id="433"/>
            <p14:sldId id="449"/>
            <p14:sldId id="450"/>
            <p14:sldId id="451"/>
            <p14:sldId id="431"/>
            <p14:sldId id="448"/>
            <p14:sldId id="447"/>
            <p14:sldId id="453"/>
            <p14:sldId id="439"/>
            <p14:sldId id="444"/>
            <p14:sldId id="445"/>
            <p14:sldId id="458"/>
            <p14:sldId id="456"/>
            <p14:sldId id="446"/>
            <p14:sldId id="457"/>
            <p14:sldId id="468"/>
          </p14:sldIdLst>
        </p14:section>
      </p14:sectionLst>
    </p:ext>
    <p:ext uri="{EFAFB233-063F-42B5-8137-9DF3F51BA10A}">
      <p15:sldGuideLst xmlns:p15="http://schemas.microsoft.com/office/powerpoint/2012/main">
        <p15:guide id="1" orient="horz" pos="3135" userDrawn="1">
          <p15:clr>
            <a:srgbClr val="A4A3A4"/>
          </p15:clr>
        </p15:guide>
        <p15:guide id="2" pos="3908" userDrawn="1">
          <p15:clr>
            <a:srgbClr val="A4A3A4"/>
          </p15:clr>
        </p15:guide>
        <p15:guide id="3" orient="horz" pos="19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B99A"/>
    <a:srgbClr val="A61834"/>
    <a:srgbClr val="4A4E4B"/>
    <a:srgbClr val="515453"/>
    <a:srgbClr val="D7D7D7"/>
    <a:srgbClr val="861236"/>
    <a:srgbClr val="283C61"/>
    <a:srgbClr val="FFFF00"/>
    <a:srgbClr val="484C4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216" y="108"/>
      </p:cViewPr>
      <p:guideLst>
        <p:guide orient="horz" pos="3135"/>
        <p:guide pos="3908"/>
        <p:guide orient="horz" pos="19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122289D-1A3F-499E-B9AF-377D3D660124}" type="datetimeFigureOut">
              <a:rPr lang="es-ES" smtClean="0"/>
              <a:t>16/06/2025</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C432635-FE9F-4DFC-836A-F6386957345D}" type="slidenum">
              <a:rPr lang="es-ES" smtClean="0"/>
              <a:t>‹Nº›</a:t>
            </a:fld>
            <a:endParaRPr lang="es-ES"/>
          </a:p>
        </p:txBody>
      </p:sp>
    </p:spTree>
    <p:extLst>
      <p:ext uri="{BB962C8B-B14F-4D97-AF65-F5344CB8AC3E}">
        <p14:creationId xmlns:p14="http://schemas.microsoft.com/office/powerpoint/2010/main" val="108047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C432635-FE9F-4DFC-836A-F6386957345D}" type="slidenum">
              <a:rPr lang="es-ES" smtClean="0"/>
              <a:t>10</a:t>
            </a:fld>
            <a:endParaRPr lang="es-ES"/>
          </a:p>
        </p:txBody>
      </p:sp>
    </p:spTree>
    <p:extLst>
      <p:ext uri="{BB962C8B-B14F-4D97-AF65-F5344CB8AC3E}">
        <p14:creationId xmlns:p14="http://schemas.microsoft.com/office/powerpoint/2010/main" val="379814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C432635-FE9F-4DFC-836A-F6386957345D}" type="slidenum">
              <a:rPr lang="es-ES" smtClean="0"/>
              <a:t>25</a:t>
            </a:fld>
            <a:endParaRPr lang="es-ES"/>
          </a:p>
        </p:txBody>
      </p:sp>
    </p:spTree>
    <p:extLst>
      <p:ext uri="{BB962C8B-B14F-4D97-AF65-F5344CB8AC3E}">
        <p14:creationId xmlns:p14="http://schemas.microsoft.com/office/powerpoint/2010/main" val="3487542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75209" y="1464816"/>
            <a:ext cx="5820792" cy="4643022"/>
          </a:xfrm>
          <a:prstGeom prst="rect">
            <a:avLst/>
          </a:prstGeom>
          <a:solidFill>
            <a:srgbClr val="D7D7D7"/>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306983" y="1274722"/>
            <a:ext cx="5347670" cy="2158093"/>
          </a:xfrm>
          <a:prstGeom prst="rect">
            <a:avLst/>
          </a:prstGeom>
          <a:effectLst/>
        </p:spPr>
        <p:txBody>
          <a:bodyPr anchor="b">
            <a:normAutofit/>
          </a:bodyPr>
          <a:lstStyle>
            <a:lvl1pPr>
              <a:defRPr sz="3600">
                <a:solidFill>
                  <a:srgbClr val="861236"/>
                </a:solidFill>
                <a:latin typeface="Raleway" pitchFamily="2" charset="0"/>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6306983" y="3432816"/>
            <a:ext cx="5347669" cy="590321"/>
          </a:xfrm>
        </p:spPr>
        <p:txBody>
          <a:bodyPr anchor="t">
            <a:normAutofit/>
          </a:bodyPr>
          <a:lstStyle>
            <a:lvl1pPr marL="0" indent="0" algn="l">
              <a:buNone/>
              <a:defRPr sz="1600" cap="all">
                <a:solidFill>
                  <a:srgbClr val="86123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9" name="Rectangle 8">
            <a:extLst>
              <a:ext uri="{FF2B5EF4-FFF2-40B4-BE49-F238E27FC236}">
                <a16:creationId xmlns:a16="http://schemas.microsoft.com/office/drawing/2014/main" id="{66BD6455-CB3A-C56F-1E9B-2BBE3D50FE94}"/>
              </a:ext>
            </a:extLst>
          </p:cNvPr>
          <p:cNvSpPr/>
          <p:nvPr userDrawn="1"/>
        </p:nvSpPr>
        <p:spPr>
          <a:xfrm rot="5400000">
            <a:off x="38909" y="447282"/>
            <a:ext cx="1855436" cy="960871"/>
          </a:xfrm>
          <a:prstGeom prst="rect">
            <a:avLst/>
          </a:prstGeom>
          <a:solidFill>
            <a:srgbClr val="A61834"/>
          </a:solidFill>
          <a:ln>
            <a:noFill/>
          </a:ln>
          <a:effectLst/>
        </p:spPr>
        <p:style>
          <a:lnRef idx="1">
            <a:schemeClr val="accent1"/>
          </a:lnRef>
          <a:fillRef idx="3">
            <a:schemeClr val="accent1"/>
          </a:fillRef>
          <a:effectRef idx="2">
            <a:schemeClr val="accent1"/>
          </a:effectRef>
          <a:fontRef idx="minor">
            <a:schemeClr val="lt1"/>
          </a:fontRef>
        </p:style>
      </p:sp>
      <p:sp>
        <p:nvSpPr>
          <p:cNvPr id="10" name="CuadroTexto 9">
            <a:extLst>
              <a:ext uri="{FF2B5EF4-FFF2-40B4-BE49-F238E27FC236}">
                <a16:creationId xmlns:a16="http://schemas.microsoft.com/office/drawing/2014/main" id="{972438A1-189E-46B5-0EED-ECB843A1610A}"/>
              </a:ext>
            </a:extLst>
          </p:cNvPr>
          <p:cNvSpPr txBox="1"/>
          <p:nvPr userDrawn="1"/>
        </p:nvSpPr>
        <p:spPr>
          <a:xfrm>
            <a:off x="617260" y="41412"/>
            <a:ext cx="758779" cy="1107996"/>
          </a:xfrm>
          <a:prstGeom prst="rect">
            <a:avLst/>
          </a:prstGeom>
          <a:noFill/>
        </p:spPr>
        <p:txBody>
          <a:bodyPr wrap="square" rtlCol="0">
            <a:spAutoFit/>
          </a:bodyPr>
          <a:lstStyle/>
          <a:p>
            <a:r>
              <a:rPr lang="es-ES" sz="6600">
                <a:ln>
                  <a:solidFill>
                    <a:schemeClr val="bg1"/>
                  </a:solidFill>
                </a:ln>
                <a:solidFill>
                  <a:schemeClr val="bg1"/>
                </a:solidFill>
                <a:latin typeface="Raleway" pitchFamily="2" charset="0"/>
              </a:rPr>
              <a:t>E</a:t>
            </a:r>
          </a:p>
        </p:txBody>
      </p:sp>
      <p:pic>
        <p:nvPicPr>
          <p:cNvPr id="11" name="Imagen 10">
            <a:extLst>
              <a:ext uri="{FF2B5EF4-FFF2-40B4-BE49-F238E27FC236}">
                <a16:creationId xmlns:a16="http://schemas.microsoft.com/office/drawing/2014/main" id="{8CC0850E-D493-6F28-1EF2-36BED88B4E33}"/>
              </a:ext>
            </a:extLst>
          </p:cNvPr>
          <p:cNvPicPr>
            <a:picLocks noChangeAspect="1"/>
          </p:cNvPicPr>
          <p:nvPr userDrawn="1"/>
        </p:nvPicPr>
        <p:blipFill>
          <a:blip r:embed="rId2"/>
          <a:srcRect/>
          <a:stretch/>
        </p:blipFill>
        <p:spPr>
          <a:xfrm>
            <a:off x="10990555" y="287657"/>
            <a:ext cx="906218" cy="648198"/>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rgbClr val="BEB99A"/>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a:prstGeom prst="rect">
            <a:avLst/>
          </a:prstGeom>
        </p:spPr>
        <p:txBody>
          <a:bodyPr anchor="ctr"/>
          <a:lstStyle>
            <a:lvl1pPr algn="l">
              <a:defRPr sz="2000" b="0">
                <a:solidFill>
                  <a:schemeClr val="accent1">
                    <a:lumMod val="75000"/>
                    <a:lumOff val="25000"/>
                  </a:schemeClr>
                </a:solidFill>
                <a:latin typeface="Raleway" pitchFamily="2" charset="0"/>
              </a:defRPr>
            </a:lvl1pPr>
          </a:lstStyle>
          <a:p>
            <a:r>
              <a:rPr lang="es-ES"/>
              <a:t>Haga clic para modificar el estilo de título del patrón</a:t>
            </a:r>
            <a:endParaRPr lang="en-US"/>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6/16/2025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a:p>
        </p:txBody>
      </p:sp>
      <p:sp>
        <p:nvSpPr>
          <p:cNvPr id="8" name="CuadroTexto 7">
            <a:extLst>
              <a:ext uri="{FF2B5EF4-FFF2-40B4-BE49-F238E27FC236}">
                <a16:creationId xmlns:a16="http://schemas.microsoft.com/office/drawing/2014/main" id="{EC4B8AD3-DBA2-8A66-17C7-B4FAAEF398D7}"/>
              </a:ext>
            </a:extLst>
          </p:cNvPr>
          <p:cNvSpPr txBox="1"/>
          <p:nvPr userDrawn="1"/>
        </p:nvSpPr>
        <p:spPr>
          <a:xfrm>
            <a:off x="413653" y="6488923"/>
            <a:ext cx="6917209" cy="246221"/>
          </a:xfrm>
          <a:prstGeom prst="rect">
            <a:avLst/>
          </a:prstGeom>
          <a:noFill/>
        </p:spPr>
        <p:txBody>
          <a:bodyPr wrap="square" rtlCol="0">
            <a:spAutoFit/>
          </a:bodyPr>
          <a:lstStyle/>
          <a:p>
            <a:r>
              <a:rPr lang="es-ES" sz="1000" i="1" dirty="0">
                <a:latin typeface="Raleway" pitchFamily="2" charset="0"/>
              </a:rPr>
              <a:t>Copyright SIGA98 © 2025. Todos los derechos reservados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a:prstGeom prst="rect">
            <a:avLst/>
          </a:prstGeom>
        </p:spPr>
        <p:txBody>
          <a:bodyPr anchor="b">
            <a:normAutofit/>
          </a:bodyPr>
          <a:lstStyle>
            <a:lvl1pPr algn="l">
              <a:defRPr sz="2400" b="0">
                <a:solidFill>
                  <a:schemeClr val="accent1"/>
                </a:solidFill>
                <a:latin typeface="Raleway" pitchFamily="2" charset="0"/>
              </a:defRPr>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pic>
        <p:nvPicPr>
          <p:cNvPr id="8" name="Imagen 7">
            <a:extLst>
              <a:ext uri="{FF2B5EF4-FFF2-40B4-BE49-F238E27FC236}">
                <a16:creationId xmlns:a16="http://schemas.microsoft.com/office/drawing/2014/main" id="{7D383F54-0564-6B32-0045-31539796021C}"/>
              </a:ext>
            </a:extLst>
          </p:cNvPr>
          <p:cNvPicPr>
            <a:picLocks noChangeAspect="1"/>
          </p:cNvPicPr>
          <p:nvPr userDrawn="1"/>
        </p:nvPicPr>
        <p:blipFill>
          <a:blip r:embed="rId2"/>
          <a:srcRect/>
          <a:stretch/>
        </p:blipFill>
        <p:spPr>
          <a:xfrm>
            <a:off x="10950796" y="6092779"/>
            <a:ext cx="797442" cy="570393"/>
          </a:xfrm>
          <a:prstGeom prst="rect">
            <a:avLst/>
          </a:prstGeom>
        </p:spPr>
      </p:pic>
      <p:sp>
        <p:nvSpPr>
          <p:cNvPr id="5" name="CuadroTexto 4">
            <a:extLst>
              <a:ext uri="{FF2B5EF4-FFF2-40B4-BE49-F238E27FC236}">
                <a16:creationId xmlns:a16="http://schemas.microsoft.com/office/drawing/2014/main" id="{D779D975-2CAE-B58D-A530-962DBE2F74B9}"/>
              </a:ext>
            </a:extLst>
          </p:cNvPr>
          <p:cNvSpPr txBox="1"/>
          <p:nvPr userDrawn="1"/>
        </p:nvSpPr>
        <p:spPr>
          <a:xfrm>
            <a:off x="413653" y="6488923"/>
            <a:ext cx="6917209" cy="246221"/>
          </a:xfrm>
          <a:prstGeom prst="rect">
            <a:avLst/>
          </a:prstGeom>
          <a:noFill/>
        </p:spPr>
        <p:txBody>
          <a:bodyPr wrap="square" rtlCol="0">
            <a:spAutoFit/>
          </a:bodyPr>
          <a:lstStyle/>
          <a:p>
            <a:r>
              <a:rPr lang="es-ES" sz="1000" i="1" dirty="0">
                <a:latin typeface="Raleway" pitchFamily="2" charset="0"/>
              </a:rPr>
              <a:t>Copyright SIGA98 © 2025. Todos los derechos reservados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rgbClr val="BEB99A"/>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a:prstGeom prst="rect">
            <a:avLst/>
          </a:prstGeom>
        </p:spPr>
        <p:txBody>
          <a:bodyPr/>
          <a:lstStyle>
            <a:lvl1pPr>
              <a:defRPr>
                <a:latin typeface="Raleway" pitchFamily="2" charset="0"/>
              </a:defRPr>
            </a:lvl1p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pic>
        <p:nvPicPr>
          <p:cNvPr id="2" name="Imagen 1">
            <a:extLst>
              <a:ext uri="{FF2B5EF4-FFF2-40B4-BE49-F238E27FC236}">
                <a16:creationId xmlns:a16="http://schemas.microsoft.com/office/drawing/2014/main" id="{27647E7C-AD9A-E734-17E6-C018575A9AE5}"/>
              </a:ext>
            </a:extLst>
          </p:cNvPr>
          <p:cNvPicPr>
            <a:picLocks noChangeAspect="1"/>
          </p:cNvPicPr>
          <p:nvPr userDrawn="1"/>
        </p:nvPicPr>
        <p:blipFill>
          <a:blip r:embed="rId2"/>
          <a:srcRect/>
          <a:stretch/>
        </p:blipFill>
        <p:spPr>
          <a:xfrm>
            <a:off x="10950796" y="6092779"/>
            <a:ext cx="797442" cy="570393"/>
          </a:xfrm>
          <a:prstGeom prst="rect">
            <a:avLst/>
          </a:prstGeom>
        </p:spPr>
      </p:pic>
      <p:sp>
        <p:nvSpPr>
          <p:cNvPr id="4" name="CuadroTexto 3">
            <a:extLst>
              <a:ext uri="{FF2B5EF4-FFF2-40B4-BE49-F238E27FC236}">
                <a16:creationId xmlns:a16="http://schemas.microsoft.com/office/drawing/2014/main" id="{BD034803-EE7A-1CAE-A4D5-7F2809239344}"/>
              </a:ext>
            </a:extLst>
          </p:cNvPr>
          <p:cNvSpPr txBox="1"/>
          <p:nvPr userDrawn="1"/>
        </p:nvSpPr>
        <p:spPr>
          <a:xfrm>
            <a:off x="413653" y="6488923"/>
            <a:ext cx="6917209" cy="246221"/>
          </a:xfrm>
          <a:prstGeom prst="rect">
            <a:avLst/>
          </a:prstGeom>
          <a:noFill/>
        </p:spPr>
        <p:txBody>
          <a:bodyPr wrap="square" rtlCol="0">
            <a:spAutoFit/>
          </a:bodyPr>
          <a:lstStyle/>
          <a:p>
            <a:r>
              <a:rPr lang="es-ES" sz="1000" i="1" dirty="0">
                <a:latin typeface="Raleway" pitchFamily="2" charset="0"/>
              </a:rPr>
              <a:t>Copyright SIGA98 © 2025. Todos los derechos reservados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2" y="2180496"/>
            <a:ext cx="11029615" cy="367830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pic>
        <p:nvPicPr>
          <p:cNvPr id="8" name="Imagen 7">
            <a:extLst>
              <a:ext uri="{FF2B5EF4-FFF2-40B4-BE49-F238E27FC236}">
                <a16:creationId xmlns:a16="http://schemas.microsoft.com/office/drawing/2014/main" id="{400A2F1E-BDCE-C73A-5F0F-885D42C0F438}"/>
              </a:ext>
            </a:extLst>
          </p:cNvPr>
          <p:cNvPicPr>
            <a:picLocks noChangeAspect="1"/>
          </p:cNvPicPr>
          <p:nvPr userDrawn="1"/>
        </p:nvPicPr>
        <p:blipFill>
          <a:blip r:embed="rId2"/>
          <a:srcRect/>
          <a:stretch/>
        </p:blipFill>
        <p:spPr>
          <a:xfrm>
            <a:off x="10990555" y="287657"/>
            <a:ext cx="906218" cy="648198"/>
          </a:xfrm>
          <a:prstGeom prst="rect">
            <a:avLst/>
          </a:prstGeom>
        </p:spPr>
      </p:pic>
      <p:sp>
        <p:nvSpPr>
          <p:cNvPr id="9" name="CuadroTexto 8">
            <a:extLst>
              <a:ext uri="{FF2B5EF4-FFF2-40B4-BE49-F238E27FC236}">
                <a16:creationId xmlns:a16="http://schemas.microsoft.com/office/drawing/2014/main" id="{7B4393F8-C5FA-8EC2-DB9E-66E681501A2F}"/>
              </a:ext>
            </a:extLst>
          </p:cNvPr>
          <p:cNvSpPr txBox="1"/>
          <p:nvPr userDrawn="1"/>
        </p:nvSpPr>
        <p:spPr>
          <a:xfrm>
            <a:off x="413653" y="6488923"/>
            <a:ext cx="6917209" cy="246221"/>
          </a:xfrm>
          <a:prstGeom prst="rect">
            <a:avLst/>
          </a:prstGeom>
          <a:noFill/>
        </p:spPr>
        <p:txBody>
          <a:bodyPr wrap="square" rtlCol="0">
            <a:spAutoFit/>
          </a:bodyPr>
          <a:lstStyle/>
          <a:p>
            <a:r>
              <a:rPr lang="es-ES" sz="1000" i="1" dirty="0">
                <a:latin typeface="Raleway" pitchFamily="2" charset="0"/>
              </a:rPr>
              <a:t>Copyright SIGA98 © 2025. Todos los derechos reservados</a:t>
            </a:r>
          </a:p>
        </p:txBody>
      </p:sp>
      <p:sp>
        <p:nvSpPr>
          <p:cNvPr id="4" name="Title Placeholder 1">
            <a:extLst>
              <a:ext uri="{FF2B5EF4-FFF2-40B4-BE49-F238E27FC236}">
                <a16:creationId xmlns:a16="http://schemas.microsoft.com/office/drawing/2014/main" id="{27792F09-0978-8038-A0CB-204042076153}"/>
              </a:ext>
            </a:extLst>
          </p:cNvPr>
          <p:cNvSpPr txBox="1">
            <a:spLocks/>
          </p:cNvSpPr>
          <p:nvPr userDrawn="1"/>
        </p:nvSpPr>
        <p:spPr>
          <a:xfrm>
            <a:off x="676192" y="96708"/>
            <a:ext cx="11029616" cy="1189554"/>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a:latin typeface="Raleway" pitchFamily="2" charset="0"/>
              </a:rPr>
              <a:t>Haga clic para modificar el estilo de título del patrón</a:t>
            </a:r>
            <a:endParaRPr lang="en-US">
              <a:latin typeface="Raleway" pitchFamily="2" charset="0"/>
            </a:endParaRPr>
          </a:p>
        </p:txBody>
      </p:sp>
      <p:sp>
        <p:nvSpPr>
          <p:cNvPr id="5" name="Rectangle 8">
            <a:extLst>
              <a:ext uri="{FF2B5EF4-FFF2-40B4-BE49-F238E27FC236}">
                <a16:creationId xmlns:a16="http://schemas.microsoft.com/office/drawing/2014/main" id="{CBB4DB1F-27A1-AABC-7B41-C87D5AFCE448}"/>
              </a:ext>
            </a:extLst>
          </p:cNvPr>
          <p:cNvSpPr/>
          <p:nvPr userDrawn="1"/>
        </p:nvSpPr>
        <p:spPr>
          <a:xfrm rot="5400000">
            <a:off x="-150309" y="636501"/>
            <a:ext cx="1368000" cy="94998"/>
          </a:xfrm>
          <a:prstGeom prst="rect">
            <a:avLst/>
          </a:prstGeom>
          <a:solidFill>
            <a:srgbClr val="A61834"/>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BEB99A"/>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a:prstGeom prst="rect">
            <a:avLst/>
          </a:prstGeom>
        </p:spPr>
        <p:txBody>
          <a:bodyPr anchor="b">
            <a:normAutofit/>
          </a:bodyPr>
          <a:lstStyle>
            <a:lvl1pPr algn="l">
              <a:defRPr sz="3600" b="0" cap="all">
                <a:solidFill>
                  <a:schemeClr val="accent1"/>
                </a:solidFill>
                <a:latin typeface="Raleway" pitchFamily="2" charset="0"/>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6/16/2025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a:p>
        </p:txBody>
      </p:sp>
      <p:sp>
        <p:nvSpPr>
          <p:cNvPr id="7" name="CuadroTexto 6">
            <a:extLst>
              <a:ext uri="{FF2B5EF4-FFF2-40B4-BE49-F238E27FC236}">
                <a16:creationId xmlns:a16="http://schemas.microsoft.com/office/drawing/2014/main" id="{9DAD728D-C28A-030D-5130-03D35A92B82E}"/>
              </a:ext>
            </a:extLst>
          </p:cNvPr>
          <p:cNvSpPr txBox="1"/>
          <p:nvPr userDrawn="1"/>
        </p:nvSpPr>
        <p:spPr>
          <a:xfrm>
            <a:off x="413653" y="6488923"/>
            <a:ext cx="6917209" cy="246221"/>
          </a:xfrm>
          <a:prstGeom prst="rect">
            <a:avLst/>
          </a:prstGeom>
          <a:noFill/>
        </p:spPr>
        <p:txBody>
          <a:bodyPr wrap="square" rtlCol="0">
            <a:spAutoFit/>
          </a:bodyPr>
          <a:lstStyle/>
          <a:p>
            <a:r>
              <a:rPr lang="es-ES" sz="1000" i="1" dirty="0">
                <a:latin typeface="Raleway" pitchFamily="2" charset="0"/>
              </a:rPr>
              <a:t>Copyright SIGA98 © 2025. Todos los derechos reservados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rgbClr val="BEB99A"/>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a:prstGeom prst="rect">
            <a:avLst/>
          </a:prstGeom>
        </p:spPr>
        <p:txBody>
          <a:bodyPr/>
          <a:lstStyle>
            <a:lvl1pPr>
              <a:defRPr>
                <a:latin typeface="Raleway" pitchFamily="2" charset="0"/>
              </a:defRPr>
            </a:lvl1pPr>
          </a:lstStyle>
          <a:p>
            <a:r>
              <a:rPr lang="es-ES"/>
              <a:t>Haga clic para modificar el estilo de título del patrón</a:t>
            </a:r>
            <a:endParaRPr lang="en-US"/>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pic>
        <p:nvPicPr>
          <p:cNvPr id="9" name="Imagen 8">
            <a:extLst>
              <a:ext uri="{FF2B5EF4-FFF2-40B4-BE49-F238E27FC236}">
                <a16:creationId xmlns:a16="http://schemas.microsoft.com/office/drawing/2014/main" id="{1D68EFAD-026F-D8F9-415B-AB9B0EA2AC05}"/>
              </a:ext>
            </a:extLst>
          </p:cNvPr>
          <p:cNvPicPr>
            <a:picLocks noChangeAspect="1"/>
          </p:cNvPicPr>
          <p:nvPr userDrawn="1"/>
        </p:nvPicPr>
        <p:blipFill>
          <a:blip r:embed="rId2"/>
          <a:srcRect/>
          <a:stretch/>
        </p:blipFill>
        <p:spPr>
          <a:xfrm>
            <a:off x="10947190" y="6087746"/>
            <a:ext cx="797442" cy="570393"/>
          </a:xfrm>
          <a:prstGeom prst="rect">
            <a:avLst/>
          </a:prstGeom>
        </p:spPr>
      </p:pic>
      <p:sp>
        <p:nvSpPr>
          <p:cNvPr id="5" name="CuadroTexto 4">
            <a:extLst>
              <a:ext uri="{FF2B5EF4-FFF2-40B4-BE49-F238E27FC236}">
                <a16:creationId xmlns:a16="http://schemas.microsoft.com/office/drawing/2014/main" id="{BF166E48-A9A3-C4D6-240F-8C907C49C34A}"/>
              </a:ext>
            </a:extLst>
          </p:cNvPr>
          <p:cNvSpPr txBox="1"/>
          <p:nvPr userDrawn="1"/>
        </p:nvSpPr>
        <p:spPr>
          <a:xfrm>
            <a:off x="413653" y="6488923"/>
            <a:ext cx="6917209" cy="246221"/>
          </a:xfrm>
          <a:prstGeom prst="rect">
            <a:avLst/>
          </a:prstGeom>
          <a:noFill/>
        </p:spPr>
        <p:txBody>
          <a:bodyPr wrap="square" rtlCol="0">
            <a:spAutoFit/>
          </a:bodyPr>
          <a:lstStyle/>
          <a:p>
            <a:r>
              <a:rPr lang="es-ES" sz="1000" i="1" dirty="0">
                <a:latin typeface="Raleway" pitchFamily="2" charset="0"/>
              </a:rPr>
              <a:t>Copyright SIGA98 © 2025. Todos los derechos reservados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rgbClr val="BEB99A"/>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a:prstGeom prst="rect">
            <a:avLst/>
          </a:prstGeom>
        </p:spPr>
        <p:txBody>
          <a:bodyPr/>
          <a:lstStyle>
            <a:lvl1pPr>
              <a:defRPr>
                <a:latin typeface="Raleway" pitchFamily="2" charset="0"/>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pic>
        <p:nvPicPr>
          <p:cNvPr id="2" name="Imagen 1">
            <a:extLst>
              <a:ext uri="{FF2B5EF4-FFF2-40B4-BE49-F238E27FC236}">
                <a16:creationId xmlns:a16="http://schemas.microsoft.com/office/drawing/2014/main" id="{81E766B8-251B-BE15-7E32-74ECE358E6A6}"/>
              </a:ext>
            </a:extLst>
          </p:cNvPr>
          <p:cNvPicPr>
            <a:picLocks noChangeAspect="1"/>
          </p:cNvPicPr>
          <p:nvPr userDrawn="1"/>
        </p:nvPicPr>
        <p:blipFill>
          <a:blip r:embed="rId2"/>
          <a:srcRect/>
          <a:stretch/>
        </p:blipFill>
        <p:spPr>
          <a:xfrm>
            <a:off x="10950796" y="6092779"/>
            <a:ext cx="797442" cy="570393"/>
          </a:xfrm>
          <a:prstGeom prst="rect">
            <a:avLst/>
          </a:prstGeom>
        </p:spPr>
      </p:pic>
      <p:sp>
        <p:nvSpPr>
          <p:cNvPr id="7" name="CuadroTexto 6">
            <a:extLst>
              <a:ext uri="{FF2B5EF4-FFF2-40B4-BE49-F238E27FC236}">
                <a16:creationId xmlns:a16="http://schemas.microsoft.com/office/drawing/2014/main" id="{FEF18E17-A680-3769-9E67-C0FB0FC992CC}"/>
              </a:ext>
            </a:extLst>
          </p:cNvPr>
          <p:cNvSpPr txBox="1"/>
          <p:nvPr userDrawn="1"/>
        </p:nvSpPr>
        <p:spPr>
          <a:xfrm>
            <a:off x="413653" y="6488923"/>
            <a:ext cx="6917209" cy="246221"/>
          </a:xfrm>
          <a:prstGeom prst="rect">
            <a:avLst/>
          </a:prstGeom>
          <a:noFill/>
        </p:spPr>
        <p:txBody>
          <a:bodyPr wrap="square" rtlCol="0">
            <a:spAutoFit/>
          </a:bodyPr>
          <a:lstStyle/>
          <a:p>
            <a:r>
              <a:rPr lang="es-ES" sz="1000" i="1" dirty="0">
                <a:latin typeface="Raleway" pitchFamily="2" charset="0"/>
              </a:rPr>
              <a:t>Copyright SIGA98 © 2025. Todos los derechos reservados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C7432234-8E0B-41BD-AAC7-7DD41EAC27D0}"/>
              </a:ext>
            </a:extLst>
          </p:cNvPr>
          <p:cNvSpPr>
            <a:spLocks noGrp="1"/>
          </p:cNvSpPr>
          <p:nvPr>
            <p:ph type="ftr" sz="quarter" idx="11"/>
          </p:nvPr>
        </p:nvSpPr>
        <p:spPr/>
        <p:txBody>
          <a:bodyPr/>
          <a:lstStyle/>
          <a:p>
            <a:endParaRPr lang="en-US"/>
          </a:p>
        </p:txBody>
      </p:sp>
      <p:sp>
        <p:nvSpPr>
          <p:cNvPr id="6" name="Rectangle 6">
            <a:extLst>
              <a:ext uri="{FF2B5EF4-FFF2-40B4-BE49-F238E27FC236}">
                <a16:creationId xmlns:a16="http://schemas.microsoft.com/office/drawing/2014/main" id="{DD6E07D4-8184-44C8-8232-87E1AF20FC5D}"/>
              </a:ext>
            </a:extLst>
          </p:cNvPr>
          <p:cNvSpPr>
            <a:spLocks noChangeAspect="1"/>
          </p:cNvSpPr>
          <p:nvPr userDrawn="1"/>
        </p:nvSpPr>
        <p:spPr>
          <a:xfrm>
            <a:off x="8044873" y="599725"/>
            <a:ext cx="3701145" cy="5816950"/>
          </a:xfrm>
          <a:prstGeom prst="rect">
            <a:avLst/>
          </a:prstGeom>
          <a:solidFill>
            <a:srgbClr val="BEB99A"/>
          </a:solidFill>
          <a:ln>
            <a:noFill/>
          </a:ln>
          <a:effectLst/>
        </p:spPr>
        <p:style>
          <a:lnRef idx="1">
            <a:schemeClr val="accent1"/>
          </a:lnRef>
          <a:fillRef idx="3">
            <a:schemeClr val="accent1"/>
          </a:fillRef>
          <a:effectRef idx="2">
            <a:schemeClr val="accent1"/>
          </a:effectRef>
          <a:fontRef idx="minor">
            <a:schemeClr val="lt1"/>
          </a:fontRef>
        </p:style>
      </p:sp>
      <p:pic>
        <p:nvPicPr>
          <p:cNvPr id="7" name="Imagen 6" descr="Logotipo&#10;&#10;Descripción generada automáticamente">
            <a:extLst>
              <a:ext uri="{FF2B5EF4-FFF2-40B4-BE49-F238E27FC236}">
                <a16:creationId xmlns:a16="http://schemas.microsoft.com/office/drawing/2014/main" id="{CFAEBA42-D4A3-4E17-B43D-FE255E0103AB}"/>
              </a:ext>
            </a:extLst>
          </p:cNvPr>
          <p:cNvPicPr>
            <a:picLocks noChangeAspect="1"/>
          </p:cNvPicPr>
          <p:nvPr userDrawn="1"/>
        </p:nvPicPr>
        <p:blipFill>
          <a:blip r:embed="rId2"/>
          <a:stretch>
            <a:fillRect/>
          </a:stretch>
        </p:blipFill>
        <p:spPr>
          <a:xfrm>
            <a:off x="10740869" y="5643418"/>
            <a:ext cx="876722" cy="673518"/>
          </a:xfrm>
          <a:prstGeom prst="rect">
            <a:avLst/>
          </a:prstGeom>
        </p:spPr>
      </p:pic>
      <p:sp>
        <p:nvSpPr>
          <p:cNvPr id="2" name="CuadroTexto 1">
            <a:extLst>
              <a:ext uri="{FF2B5EF4-FFF2-40B4-BE49-F238E27FC236}">
                <a16:creationId xmlns:a16="http://schemas.microsoft.com/office/drawing/2014/main" id="{C3F59C1A-487F-5569-30B0-9BAB7BF7F2A8}"/>
              </a:ext>
            </a:extLst>
          </p:cNvPr>
          <p:cNvSpPr txBox="1"/>
          <p:nvPr userDrawn="1"/>
        </p:nvSpPr>
        <p:spPr>
          <a:xfrm>
            <a:off x="413653" y="6488923"/>
            <a:ext cx="6917209" cy="246221"/>
          </a:xfrm>
          <a:prstGeom prst="rect">
            <a:avLst/>
          </a:prstGeom>
          <a:noFill/>
        </p:spPr>
        <p:txBody>
          <a:bodyPr wrap="square" rtlCol="0">
            <a:spAutoFit/>
          </a:bodyPr>
          <a:lstStyle/>
          <a:p>
            <a:r>
              <a:rPr lang="es-ES" sz="1000" i="1" dirty="0">
                <a:latin typeface="Raleway" pitchFamily="2" charset="0"/>
              </a:rPr>
              <a:t>Copyright SIGA98 © 2025. Todos los derechos reservados</a:t>
            </a:r>
          </a:p>
        </p:txBody>
      </p:sp>
    </p:spTree>
    <p:extLst>
      <p:ext uri="{BB962C8B-B14F-4D97-AF65-F5344CB8AC3E}">
        <p14:creationId xmlns:p14="http://schemas.microsoft.com/office/powerpoint/2010/main" val="44926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rgbClr val="BEB99A"/>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a:prstGeom prst="rect">
            <a:avLst/>
          </a:prstGeom>
        </p:spPr>
        <p:txBody>
          <a:bodyPr/>
          <a:lstStyle>
            <a:lvl1pPr>
              <a:defRPr>
                <a:latin typeface="Raleway" pitchFamily="2" charset="0"/>
              </a:defRPr>
            </a:lvl1pPr>
          </a:lstStyle>
          <a:p>
            <a:r>
              <a:rPr lang="es-ES"/>
              <a:t>Haga clic para modificar el estilo de título del patrón</a:t>
            </a:r>
            <a:endParaRPr lang="en-US"/>
          </a:p>
        </p:txBody>
      </p:sp>
      <p:pic>
        <p:nvPicPr>
          <p:cNvPr id="2" name="Imagen 1">
            <a:extLst>
              <a:ext uri="{FF2B5EF4-FFF2-40B4-BE49-F238E27FC236}">
                <a16:creationId xmlns:a16="http://schemas.microsoft.com/office/drawing/2014/main" id="{94685721-9641-CE57-2148-E2C8AAD221F6}"/>
              </a:ext>
            </a:extLst>
          </p:cNvPr>
          <p:cNvPicPr>
            <a:picLocks noChangeAspect="1"/>
          </p:cNvPicPr>
          <p:nvPr userDrawn="1"/>
        </p:nvPicPr>
        <p:blipFill>
          <a:blip r:embed="rId2"/>
          <a:srcRect/>
          <a:stretch/>
        </p:blipFill>
        <p:spPr>
          <a:xfrm>
            <a:off x="10950796" y="6092779"/>
            <a:ext cx="797442" cy="570393"/>
          </a:xfrm>
          <a:prstGeom prst="rect">
            <a:avLst/>
          </a:prstGeom>
        </p:spPr>
      </p:pic>
      <p:sp>
        <p:nvSpPr>
          <p:cNvPr id="3" name="CuadroTexto 2">
            <a:extLst>
              <a:ext uri="{FF2B5EF4-FFF2-40B4-BE49-F238E27FC236}">
                <a16:creationId xmlns:a16="http://schemas.microsoft.com/office/drawing/2014/main" id="{42F595F5-E11A-BF26-182B-3183095CEEAD}"/>
              </a:ext>
            </a:extLst>
          </p:cNvPr>
          <p:cNvSpPr txBox="1"/>
          <p:nvPr userDrawn="1"/>
        </p:nvSpPr>
        <p:spPr>
          <a:xfrm>
            <a:off x="413653" y="6488923"/>
            <a:ext cx="6917209" cy="246221"/>
          </a:xfrm>
          <a:prstGeom prst="rect">
            <a:avLst/>
          </a:prstGeom>
          <a:noFill/>
        </p:spPr>
        <p:txBody>
          <a:bodyPr wrap="square" rtlCol="0">
            <a:spAutoFit/>
          </a:bodyPr>
          <a:lstStyle/>
          <a:p>
            <a:r>
              <a:rPr lang="es-ES" sz="1000" i="1" dirty="0">
                <a:latin typeface="Raleway" pitchFamily="2" charset="0"/>
              </a:rPr>
              <a:t>Copyright SIGA98 © 2025. Todos los derechos reservados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V2">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rgbClr val="BEB99A"/>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a:prstGeom prst="rect">
            <a:avLst/>
          </a:prstGeom>
        </p:spPr>
        <p:txBody>
          <a:bodyPr vert="eaVert"/>
          <a:lstStyle>
            <a:lvl1pPr>
              <a:defRPr>
                <a:latin typeface="Raleway" pitchFamily="2" charset="0"/>
              </a:defRPr>
            </a:lvl1p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pic>
        <p:nvPicPr>
          <p:cNvPr id="9" name="Imagen 8" descr="Logotipo&#10;&#10;Descripción generada automáticamente">
            <a:extLst>
              <a:ext uri="{FF2B5EF4-FFF2-40B4-BE49-F238E27FC236}">
                <a16:creationId xmlns:a16="http://schemas.microsoft.com/office/drawing/2014/main" id="{E54E3FEC-E9F6-4008-A112-C093661639C4}"/>
              </a:ext>
            </a:extLst>
          </p:cNvPr>
          <p:cNvPicPr>
            <a:picLocks noChangeAspect="1"/>
          </p:cNvPicPr>
          <p:nvPr userDrawn="1"/>
        </p:nvPicPr>
        <p:blipFill>
          <a:blip r:embed="rId2"/>
          <a:stretch>
            <a:fillRect/>
          </a:stretch>
        </p:blipFill>
        <p:spPr>
          <a:xfrm>
            <a:off x="10740869" y="5643418"/>
            <a:ext cx="876722" cy="673518"/>
          </a:xfrm>
          <a:prstGeom prst="rect">
            <a:avLst/>
          </a:prstGeom>
        </p:spPr>
      </p:pic>
      <p:sp>
        <p:nvSpPr>
          <p:cNvPr id="4" name="CuadroTexto 3">
            <a:extLst>
              <a:ext uri="{FF2B5EF4-FFF2-40B4-BE49-F238E27FC236}">
                <a16:creationId xmlns:a16="http://schemas.microsoft.com/office/drawing/2014/main" id="{60F08461-98DB-21BD-1DDA-B54284705CCE}"/>
              </a:ext>
            </a:extLst>
          </p:cNvPr>
          <p:cNvSpPr txBox="1"/>
          <p:nvPr userDrawn="1"/>
        </p:nvSpPr>
        <p:spPr>
          <a:xfrm>
            <a:off x="413653" y="6488923"/>
            <a:ext cx="6917209" cy="246221"/>
          </a:xfrm>
          <a:prstGeom prst="rect">
            <a:avLst/>
          </a:prstGeom>
          <a:noFill/>
        </p:spPr>
        <p:txBody>
          <a:bodyPr wrap="square" rtlCol="0">
            <a:spAutoFit/>
          </a:bodyPr>
          <a:lstStyle/>
          <a:p>
            <a:r>
              <a:rPr lang="es-ES" sz="1000" i="1" dirty="0">
                <a:latin typeface="Raleway" pitchFamily="2" charset="0"/>
              </a:rPr>
              <a:t>Copyright SIGA98 © 2025. Todos los derechos reservados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a:p>
        </p:txBody>
      </p:sp>
      <p:sp>
        <p:nvSpPr>
          <p:cNvPr id="5" name="CuadroTexto 4">
            <a:extLst>
              <a:ext uri="{FF2B5EF4-FFF2-40B4-BE49-F238E27FC236}">
                <a16:creationId xmlns:a16="http://schemas.microsoft.com/office/drawing/2014/main" id="{EE91EE4F-8D34-5AC5-104C-3E5BA03150AC}"/>
              </a:ext>
            </a:extLst>
          </p:cNvPr>
          <p:cNvSpPr txBox="1"/>
          <p:nvPr userDrawn="1"/>
        </p:nvSpPr>
        <p:spPr>
          <a:xfrm>
            <a:off x="413653" y="6488923"/>
            <a:ext cx="6917209" cy="246221"/>
          </a:xfrm>
          <a:prstGeom prst="rect">
            <a:avLst/>
          </a:prstGeom>
          <a:noFill/>
        </p:spPr>
        <p:txBody>
          <a:bodyPr wrap="square" rtlCol="0">
            <a:spAutoFit/>
          </a:bodyPr>
          <a:lstStyle/>
          <a:p>
            <a:r>
              <a:rPr lang="es-ES" sz="1000" i="1" dirty="0">
                <a:latin typeface="Raleway" pitchFamily="2" charset="0"/>
              </a:rPr>
              <a:t>Copyright SIGA98 © 2025. Todos los derechos reservados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latin typeface="Raleway" pitchFamily="2" charset="0"/>
              </a:defRPr>
            </a:lvl1pPr>
          </a:lstStyle>
          <a:p>
            <a:fld id="{B61BEF0D-F0BB-DE4B-95CE-6DB70DBA9567}" type="datetimeFigureOut">
              <a:rPr lang="en-US" smtClean="0"/>
              <a:pPr/>
              <a:t>6/16/2025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latin typeface="Raleway" pitchFamily="2" charset="0"/>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latin typeface="Raleway" pitchFamily="2" charset="0"/>
              </a:defRPr>
            </a:lvl1pPr>
          </a:lstStyle>
          <a:p>
            <a:fld id="{D57F1E4F-1CFF-5643-939E-217C01CDF565}" type="slidenum">
              <a:rPr lang="en-US" smtClean="0"/>
              <a:pPr/>
              <a:t>‹Nº›</a:t>
            </a:fld>
            <a:endParaRPr lang="en-US"/>
          </a:p>
        </p:txBody>
      </p:sp>
      <p:sp>
        <p:nvSpPr>
          <p:cNvPr id="9" name="Rectangle 8"/>
          <p:cNvSpPr/>
          <p:nvPr/>
        </p:nvSpPr>
        <p:spPr>
          <a:xfrm>
            <a:off x="-5999" y="6763003"/>
            <a:ext cx="3060000" cy="94997"/>
          </a:xfrm>
          <a:prstGeom prst="rect">
            <a:avLst/>
          </a:prstGeom>
          <a:solidFill>
            <a:srgbClr val="BEB99A"/>
          </a:solidFill>
          <a:ln>
            <a:solidFill>
              <a:srgbClr val="BEB99A"/>
            </a:solid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055332" y="6763003"/>
            <a:ext cx="3060000" cy="93600"/>
          </a:xfrm>
          <a:prstGeom prst="rect">
            <a:avLst/>
          </a:prstGeom>
          <a:solidFill>
            <a:srgbClr val="D7D7D7"/>
          </a:solidFill>
          <a:ln>
            <a:solidFill>
              <a:srgbClr val="D7D7D7"/>
            </a:solidFill>
          </a:ln>
          <a:effectLst/>
        </p:spPr>
        <p:style>
          <a:lnRef idx="1">
            <a:schemeClr val="accent1"/>
          </a:lnRef>
          <a:fillRef idx="3">
            <a:schemeClr val="accent1"/>
          </a:fillRef>
          <a:effectRef idx="2">
            <a:schemeClr val="accent1"/>
          </a:effectRef>
          <a:fontRef idx="minor">
            <a:schemeClr val="lt1"/>
          </a:fontRef>
        </p:style>
      </p:sp>
      <p:sp>
        <p:nvSpPr>
          <p:cNvPr id="7" name="Rectangle 8">
            <a:extLst>
              <a:ext uri="{FF2B5EF4-FFF2-40B4-BE49-F238E27FC236}">
                <a16:creationId xmlns:a16="http://schemas.microsoft.com/office/drawing/2014/main" id="{8E46FA08-3604-3215-8AE2-DA8872962566}"/>
              </a:ext>
            </a:extLst>
          </p:cNvPr>
          <p:cNvSpPr/>
          <p:nvPr userDrawn="1"/>
        </p:nvSpPr>
        <p:spPr>
          <a:xfrm>
            <a:off x="6112669" y="6763003"/>
            <a:ext cx="3060000" cy="94997"/>
          </a:xfrm>
          <a:prstGeom prst="rect">
            <a:avLst/>
          </a:prstGeom>
          <a:solidFill>
            <a:srgbClr val="484C4A"/>
          </a:solidFill>
          <a:ln>
            <a:solidFill>
              <a:srgbClr val="484C4A"/>
            </a:solidFill>
          </a:ln>
          <a:effectLst/>
        </p:spPr>
        <p:style>
          <a:lnRef idx="1">
            <a:schemeClr val="accent1"/>
          </a:lnRef>
          <a:fillRef idx="3">
            <a:schemeClr val="accent1"/>
          </a:fillRef>
          <a:effectRef idx="2">
            <a:schemeClr val="accent1"/>
          </a:effectRef>
          <a:fontRef idx="minor">
            <a:schemeClr val="lt1"/>
          </a:fontRef>
        </p:style>
      </p:sp>
      <p:sp>
        <p:nvSpPr>
          <p:cNvPr id="8" name="Rectangle 10">
            <a:extLst>
              <a:ext uri="{FF2B5EF4-FFF2-40B4-BE49-F238E27FC236}">
                <a16:creationId xmlns:a16="http://schemas.microsoft.com/office/drawing/2014/main" id="{95D15B4E-EE47-AA6A-153C-A7D79E2EA514}"/>
              </a:ext>
            </a:extLst>
          </p:cNvPr>
          <p:cNvSpPr/>
          <p:nvPr userDrawn="1"/>
        </p:nvSpPr>
        <p:spPr>
          <a:xfrm>
            <a:off x="9138001" y="6763003"/>
            <a:ext cx="3060000" cy="93600"/>
          </a:xfrm>
          <a:prstGeom prst="rect">
            <a:avLst/>
          </a:prstGeom>
          <a:solidFill>
            <a:srgbClr val="A61834"/>
          </a:solidFill>
          <a:ln>
            <a:solidFill>
              <a:srgbClr val="A61834"/>
            </a:solidFill>
          </a:ln>
          <a:effectLst/>
        </p:spPr>
        <p:style>
          <a:lnRef idx="1">
            <a:schemeClr val="accent1"/>
          </a:lnRef>
          <a:fillRef idx="3">
            <a:schemeClr val="accent1"/>
          </a:fillRef>
          <a:effectRef idx="2">
            <a:schemeClr val="accent1"/>
          </a:effectRef>
          <a:fontRef idx="minor">
            <a:schemeClr val="lt1"/>
          </a:fontRef>
        </p:style>
        <p:txBody>
          <a:bodyPr/>
          <a:lstStyle/>
          <a:p>
            <a:endParaRPr lang="es-ES">
              <a:latin typeface="Raleway"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7" r:id="rId11"/>
    <p:sldLayoutId id="2147483658"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Raleway" pitchFamily="2"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Raleway" pitchFamily="2"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Raleway" pitchFamily="2"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Raleway" pitchFamily="2"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Raleway" pitchFamily="2"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651327-D806-FBB0-94D3-627EC04F60DD}"/>
              </a:ext>
            </a:extLst>
          </p:cNvPr>
          <p:cNvSpPr>
            <a:spLocks noGrp="1"/>
          </p:cNvSpPr>
          <p:nvPr>
            <p:ph type="ctrTitle"/>
          </p:nvPr>
        </p:nvSpPr>
        <p:spPr>
          <a:xfrm>
            <a:off x="6241344" y="1477886"/>
            <a:ext cx="5646586" cy="2143543"/>
          </a:xfrm>
        </p:spPr>
        <p:txBody>
          <a:bodyPr>
            <a:noAutofit/>
          </a:bodyPr>
          <a:lstStyle/>
          <a:p>
            <a:br>
              <a:rPr lang="es-ES" sz="3200" dirty="0">
                <a:solidFill>
                  <a:schemeClr val="tx1">
                    <a:lumMod val="50000"/>
                    <a:lumOff val="50000"/>
                  </a:schemeClr>
                </a:solidFill>
              </a:rPr>
            </a:br>
            <a:r>
              <a:rPr lang="es-ES" sz="2800" dirty="0">
                <a:solidFill>
                  <a:schemeClr val="tx1">
                    <a:lumMod val="50000"/>
                    <a:lumOff val="50000"/>
                  </a:schemeClr>
                </a:solidFill>
              </a:rPr>
              <a:t>“La nacionalidad como trámite final de extranjería”</a:t>
            </a:r>
            <a:endParaRPr lang="es-ES" sz="2800" dirty="0"/>
          </a:p>
        </p:txBody>
      </p:sp>
      <p:sp>
        <p:nvSpPr>
          <p:cNvPr id="5" name="CuadroTexto 4">
            <a:extLst>
              <a:ext uri="{FF2B5EF4-FFF2-40B4-BE49-F238E27FC236}">
                <a16:creationId xmlns:a16="http://schemas.microsoft.com/office/drawing/2014/main" id="{9F0FBB87-E6AB-397D-CF9C-A3E7C3946AF3}"/>
              </a:ext>
            </a:extLst>
          </p:cNvPr>
          <p:cNvSpPr txBox="1"/>
          <p:nvPr/>
        </p:nvSpPr>
        <p:spPr>
          <a:xfrm>
            <a:off x="719802" y="2497724"/>
            <a:ext cx="5067134" cy="3397725"/>
          </a:xfrm>
          <a:prstGeom prst="rect">
            <a:avLst/>
          </a:prstGeom>
          <a:noFill/>
        </p:spPr>
        <p:txBody>
          <a:bodyPr wrap="square" rtlCol="0">
            <a:spAutoFit/>
          </a:bodyPr>
          <a:lstStyle/>
          <a:p>
            <a:pPr marL="228600" indent="-228600" algn="l">
              <a:lnSpc>
                <a:spcPct val="120000"/>
              </a:lnSpc>
              <a:buFont typeface="+mj-lt"/>
              <a:buAutoNum type="arabicPeriod"/>
            </a:pPr>
            <a:r>
              <a:rPr lang="es-ES" sz="1200" dirty="0">
                <a:solidFill>
                  <a:srgbClr val="404040"/>
                </a:solidFill>
                <a:latin typeface="Raleway" pitchFamily="2" charset="0"/>
              </a:rPr>
              <a:t>Tipos de nacionalidad</a:t>
            </a:r>
          </a:p>
          <a:p>
            <a:pPr marL="228600" indent="-228600" algn="l">
              <a:lnSpc>
                <a:spcPct val="120000"/>
              </a:lnSpc>
              <a:buFont typeface="+mj-lt"/>
              <a:buAutoNum type="arabicPeriod"/>
            </a:pPr>
            <a:r>
              <a:rPr lang="es-ES" sz="1200" dirty="0">
                <a:solidFill>
                  <a:srgbClr val="404040"/>
                </a:solidFill>
                <a:latin typeface="Raleway" pitchFamily="2" charset="0"/>
              </a:rPr>
              <a:t>Requisitos legales.</a:t>
            </a:r>
          </a:p>
          <a:p>
            <a:pPr marL="228600" indent="-228600" algn="l">
              <a:lnSpc>
                <a:spcPct val="120000"/>
              </a:lnSpc>
              <a:buFont typeface="+mj-lt"/>
              <a:buAutoNum type="arabicPeriod"/>
            </a:pPr>
            <a:r>
              <a:rPr lang="es-ES" sz="1200" dirty="0">
                <a:solidFill>
                  <a:srgbClr val="404040"/>
                </a:solidFill>
                <a:latin typeface="Raleway" pitchFamily="2" charset="0"/>
              </a:rPr>
              <a:t>Diferenciando conceptos: Estancia, permanencia y residencia.</a:t>
            </a:r>
          </a:p>
          <a:p>
            <a:pPr marL="228600" indent="-228600" algn="l">
              <a:lnSpc>
                <a:spcPct val="120000"/>
              </a:lnSpc>
              <a:buFont typeface="+mj-lt"/>
              <a:buAutoNum type="arabicPeriod"/>
            </a:pPr>
            <a:r>
              <a:rPr lang="es-ES" sz="1200" dirty="0">
                <a:solidFill>
                  <a:srgbClr val="404040"/>
                </a:solidFill>
                <a:latin typeface="Raleway" pitchFamily="2" charset="0"/>
              </a:rPr>
              <a:t>Demandantes de protección internacional.</a:t>
            </a:r>
          </a:p>
          <a:p>
            <a:pPr marL="228600" indent="-228600" algn="l">
              <a:lnSpc>
                <a:spcPct val="120000"/>
              </a:lnSpc>
              <a:buFont typeface="+mj-lt"/>
              <a:buAutoNum type="arabicPeriod"/>
            </a:pPr>
            <a:r>
              <a:rPr lang="es-ES" sz="1200" dirty="0">
                <a:solidFill>
                  <a:srgbClr val="404040"/>
                </a:solidFill>
                <a:latin typeface="Raleway" pitchFamily="2" charset="0"/>
              </a:rPr>
              <a:t>Mera tolerancia.</a:t>
            </a:r>
          </a:p>
          <a:p>
            <a:pPr marL="228600" indent="-228600" algn="l">
              <a:lnSpc>
                <a:spcPct val="120000"/>
              </a:lnSpc>
              <a:buFont typeface="+mj-lt"/>
              <a:buAutoNum type="arabicPeriod"/>
            </a:pPr>
            <a:r>
              <a:rPr lang="es-ES" sz="1200" dirty="0">
                <a:solidFill>
                  <a:srgbClr val="404040"/>
                </a:solidFill>
                <a:latin typeface="Raleway" pitchFamily="2" charset="0"/>
              </a:rPr>
              <a:t>Sentencia STS 414.</a:t>
            </a:r>
          </a:p>
          <a:p>
            <a:pPr marL="228600" indent="-228600" algn="l">
              <a:lnSpc>
                <a:spcPct val="120000"/>
              </a:lnSpc>
              <a:buFont typeface="+mj-lt"/>
              <a:buAutoNum type="arabicPeriod"/>
            </a:pPr>
            <a:r>
              <a:rPr lang="es-ES" sz="1200" dirty="0">
                <a:solidFill>
                  <a:srgbClr val="404040"/>
                </a:solidFill>
                <a:latin typeface="Raleway" pitchFamily="2" charset="0"/>
              </a:rPr>
              <a:t>Requisitos temporales.</a:t>
            </a:r>
          </a:p>
          <a:p>
            <a:pPr marL="228600" indent="-228600" algn="l">
              <a:lnSpc>
                <a:spcPct val="120000"/>
              </a:lnSpc>
              <a:buFont typeface="+mj-lt"/>
              <a:buAutoNum type="arabicPeriod"/>
            </a:pPr>
            <a:r>
              <a:rPr lang="es-ES" sz="1200" dirty="0">
                <a:solidFill>
                  <a:srgbClr val="404040"/>
                </a:solidFill>
                <a:latin typeface="Raleway" pitchFamily="2" charset="0"/>
              </a:rPr>
              <a:t>Otras situaciones.</a:t>
            </a:r>
          </a:p>
          <a:p>
            <a:pPr marL="228600" indent="-228600" algn="l">
              <a:lnSpc>
                <a:spcPct val="120000"/>
              </a:lnSpc>
              <a:buFont typeface="+mj-lt"/>
              <a:buAutoNum type="arabicPeriod"/>
            </a:pPr>
            <a:r>
              <a:rPr lang="es-ES" sz="1200" dirty="0">
                <a:solidFill>
                  <a:srgbClr val="404040"/>
                </a:solidFill>
                <a:latin typeface="Raleway" pitchFamily="2" charset="0"/>
              </a:rPr>
              <a:t>Requisitos temporales.</a:t>
            </a:r>
          </a:p>
          <a:p>
            <a:pPr marL="228600" indent="-228600" algn="l">
              <a:lnSpc>
                <a:spcPct val="120000"/>
              </a:lnSpc>
              <a:buFont typeface="+mj-lt"/>
              <a:buAutoNum type="arabicPeriod"/>
            </a:pPr>
            <a:r>
              <a:rPr lang="es-ES" sz="1200" dirty="0">
                <a:solidFill>
                  <a:srgbClr val="404040"/>
                </a:solidFill>
                <a:latin typeface="Raleway" pitchFamily="2" charset="0"/>
              </a:rPr>
              <a:t>Pruebas ¡: CCSE y DELE.</a:t>
            </a:r>
          </a:p>
          <a:p>
            <a:pPr marL="228600" indent="-228600" algn="l">
              <a:lnSpc>
                <a:spcPct val="120000"/>
              </a:lnSpc>
              <a:buFont typeface="+mj-lt"/>
              <a:buAutoNum type="arabicPeriod"/>
            </a:pPr>
            <a:r>
              <a:rPr lang="es-ES" sz="1200" dirty="0">
                <a:solidFill>
                  <a:srgbClr val="404040"/>
                </a:solidFill>
                <a:latin typeface="Raleway" pitchFamily="2" charset="0"/>
              </a:rPr>
              <a:t>Legalización y apostilla.</a:t>
            </a:r>
          </a:p>
          <a:p>
            <a:pPr marL="228600" indent="-228600" algn="l">
              <a:lnSpc>
                <a:spcPct val="120000"/>
              </a:lnSpc>
              <a:buFont typeface="+mj-lt"/>
              <a:buAutoNum type="arabicPeriod"/>
            </a:pPr>
            <a:r>
              <a:rPr lang="es-ES" sz="1200" dirty="0">
                <a:solidFill>
                  <a:srgbClr val="404040"/>
                </a:solidFill>
                <a:latin typeface="Raleway" pitchFamily="2" charset="0"/>
              </a:rPr>
              <a:t>Documentación básica.</a:t>
            </a:r>
          </a:p>
          <a:p>
            <a:pPr marL="228600" indent="-228600" algn="l">
              <a:lnSpc>
                <a:spcPct val="120000"/>
              </a:lnSpc>
              <a:buFont typeface="+mj-lt"/>
              <a:buAutoNum type="arabicPeriod"/>
            </a:pPr>
            <a:r>
              <a:rPr lang="es-ES" sz="1200" dirty="0">
                <a:solidFill>
                  <a:srgbClr val="404040"/>
                </a:solidFill>
                <a:latin typeface="Raleway" pitchFamily="2" charset="0"/>
              </a:rPr>
              <a:t> Menores e incapaces.</a:t>
            </a:r>
          </a:p>
          <a:p>
            <a:pPr marL="228600" indent="-228600" algn="l">
              <a:lnSpc>
                <a:spcPct val="120000"/>
              </a:lnSpc>
              <a:buFont typeface="+mj-lt"/>
              <a:buAutoNum type="arabicPeriod"/>
            </a:pPr>
            <a:r>
              <a:rPr lang="es-ES" sz="1200" dirty="0">
                <a:solidFill>
                  <a:srgbClr val="404040"/>
                </a:solidFill>
                <a:latin typeface="Raleway" pitchFamily="2" charset="0"/>
              </a:rPr>
              <a:t>Algunas situaciones.</a:t>
            </a:r>
          </a:p>
          <a:p>
            <a:pPr marL="228600" indent="-228600" algn="l">
              <a:lnSpc>
                <a:spcPct val="120000"/>
              </a:lnSpc>
              <a:buFont typeface="+mj-lt"/>
              <a:buAutoNum type="arabicPeriod"/>
            </a:pPr>
            <a:r>
              <a:rPr lang="es-ES" sz="1200" dirty="0">
                <a:solidFill>
                  <a:srgbClr val="404040"/>
                </a:solidFill>
                <a:latin typeface="Raleway" pitchFamily="2" charset="0"/>
              </a:rPr>
              <a:t>Casos prácticos. </a:t>
            </a:r>
          </a:p>
        </p:txBody>
      </p:sp>
      <p:sp>
        <p:nvSpPr>
          <p:cNvPr id="4" name="CuadroTexto 3">
            <a:extLst>
              <a:ext uri="{FF2B5EF4-FFF2-40B4-BE49-F238E27FC236}">
                <a16:creationId xmlns:a16="http://schemas.microsoft.com/office/drawing/2014/main" id="{7267BD2C-FC79-9422-175F-B33E9FE4545B}"/>
              </a:ext>
            </a:extLst>
          </p:cNvPr>
          <p:cNvSpPr txBox="1"/>
          <p:nvPr/>
        </p:nvSpPr>
        <p:spPr>
          <a:xfrm>
            <a:off x="601814" y="2101983"/>
            <a:ext cx="4941736" cy="307777"/>
          </a:xfrm>
          <a:prstGeom prst="rect">
            <a:avLst/>
          </a:prstGeom>
          <a:noFill/>
        </p:spPr>
        <p:txBody>
          <a:bodyPr wrap="square" rtlCol="0">
            <a:spAutoFit/>
          </a:bodyPr>
          <a:lstStyle/>
          <a:p>
            <a:r>
              <a:rPr lang="es-ES" sz="1400" b="1">
                <a:solidFill>
                  <a:schemeClr val="tx1">
                    <a:lumMod val="65000"/>
                    <a:lumOff val="35000"/>
                  </a:schemeClr>
                </a:solidFill>
                <a:latin typeface="Raleway" pitchFamily="2" charset="0"/>
              </a:rPr>
              <a:t>PROGRAMA</a:t>
            </a:r>
          </a:p>
        </p:txBody>
      </p:sp>
      <p:grpSp>
        <p:nvGrpSpPr>
          <p:cNvPr id="15" name="Grupo 14">
            <a:extLst>
              <a:ext uri="{FF2B5EF4-FFF2-40B4-BE49-F238E27FC236}">
                <a16:creationId xmlns:a16="http://schemas.microsoft.com/office/drawing/2014/main" id="{1F50803F-34BD-B126-1DAF-EFC716F63203}"/>
              </a:ext>
            </a:extLst>
          </p:cNvPr>
          <p:cNvGrpSpPr/>
          <p:nvPr/>
        </p:nvGrpSpPr>
        <p:grpSpPr>
          <a:xfrm>
            <a:off x="6405065" y="4178560"/>
            <a:ext cx="5568590" cy="1389237"/>
            <a:chOff x="6405065" y="4178560"/>
            <a:chExt cx="5568590" cy="1389237"/>
          </a:xfrm>
        </p:grpSpPr>
        <p:sp>
          <p:nvSpPr>
            <p:cNvPr id="3" name="CuadroTexto 2">
              <a:extLst>
                <a:ext uri="{FF2B5EF4-FFF2-40B4-BE49-F238E27FC236}">
                  <a16:creationId xmlns:a16="http://schemas.microsoft.com/office/drawing/2014/main" id="{977D8AAA-4485-2790-7F12-C763351AC1F1}"/>
                </a:ext>
              </a:extLst>
            </p:cNvPr>
            <p:cNvSpPr txBox="1"/>
            <p:nvPr/>
          </p:nvSpPr>
          <p:spPr>
            <a:xfrm>
              <a:off x="6853200" y="4186200"/>
              <a:ext cx="5120455" cy="1381597"/>
            </a:xfrm>
            <a:prstGeom prst="rect">
              <a:avLst/>
            </a:prstGeom>
            <a:noFill/>
          </p:spPr>
          <p:txBody>
            <a:bodyPr wrap="square" rtlCol="0">
              <a:spAutoFit/>
            </a:bodyPr>
            <a:lstStyle/>
            <a:p>
              <a:pPr>
                <a:lnSpc>
                  <a:spcPct val="150000"/>
                </a:lnSpc>
                <a:spcBef>
                  <a:spcPts val="600"/>
                </a:spcBef>
                <a:spcAft>
                  <a:spcPts val="600"/>
                </a:spcAft>
              </a:pPr>
              <a:r>
                <a:rPr lang="es-ES" sz="1200" dirty="0">
                  <a:solidFill>
                    <a:schemeClr val="tx1">
                      <a:lumMod val="65000"/>
                      <a:lumOff val="35000"/>
                    </a:schemeClr>
                  </a:solidFill>
                  <a:latin typeface="Raleway" pitchFamily="2" charset="0"/>
                </a:rPr>
                <a:t>Martes, 17 de junio de 2025. </a:t>
              </a:r>
            </a:p>
            <a:p>
              <a:pPr>
                <a:lnSpc>
                  <a:spcPct val="150000"/>
                </a:lnSpc>
                <a:spcBef>
                  <a:spcPts val="600"/>
                </a:spcBef>
                <a:spcAft>
                  <a:spcPts val="600"/>
                </a:spcAft>
              </a:pPr>
              <a:r>
                <a:rPr lang="es-ES" sz="1200" dirty="0">
                  <a:solidFill>
                    <a:schemeClr val="tx1">
                      <a:lumMod val="65000"/>
                      <a:lumOff val="35000"/>
                    </a:schemeClr>
                  </a:solidFill>
                  <a:latin typeface="Raleway" pitchFamily="2" charset="0"/>
                </a:rPr>
                <a:t>De 16:00 a 19:30 horas </a:t>
              </a:r>
            </a:p>
            <a:p>
              <a:pPr>
                <a:spcBef>
                  <a:spcPts val="600"/>
                </a:spcBef>
              </a:pPr>
              <a:r>
                <a:rPr lang="es-ES" sz="1200" b="1" dirty="0">
                  <a:solidFill>
                    <a:schemeClr val="tx1">
                      <a:lumMod val="65000"/>
                      <a:lumOff val="35000"/>
                    </a:schemeClr>
                  </a:solidFill>
                  <a:latin typeface="Raleway" pitchFamily="2" charset="0"/>
                </a:rPr>
                <a:t>Ponentes: </a:t>
              </a:r>
              <a:r>
                <a:rPr lang="es-ES" sz="1200" dirty="0">
                  <a:solidFill>
                    <a:schemeClr val="tx1">
                      <a:lumMod val="65000"/>
                      <a:lumOff val="35000"/>
                    </a:schemeClr>
                  </a:solidFill>
                  <a:latin typeface="Raleway" pitchFamily="2" charset="0"/>
                </a:rPr>
                <a:t>Mariana González Trejo y Sonia Canay Pazos, </a:t>
              </a:r>
            </a:p>
            <a:p>
              <a:pPr marL="714375">
                <a:lnSpc>
                  <a:spcPct val="150000"/>
                </a:lnSpc>
              </a:pPr>
              <a:r>
                <a:rPr lang="es-ES" sz="1200" dirty="0">
                  <a:solidFill>
                    <a:schemeClr val="tx1">
                      <a:lumMod val="65000"/>
                      <a:lumOff val="35000"/>
                    </a:schemeClr>
                  </a:solidFill>
                  <a:latin typeface="Raleway" pitchFamily="2" charset="0"/>
                </a:rPr>
                <a:t> departamento Jurídico SIGA98</a:t>
              </a:r>
            </a:p>
          </p:txBody>
        </p:sp>
        <p:pic>
          <p:nvPicPr>
            <p:cNvPr id="7" name="Gráfico 6" descr="Trabajadora de oficina contorno">
              <a:extLst>
                <a:ext uri="{FF2B5EF4-FFF2-40B4-BE49-F238E27FC236}">
                  <a16:creationId xmlns:a16="http://schemas.microsoft.com/office/drawing/2014/main" id="{8C8FEFA5-5B15-7916-DB59-0030A96224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5065" y="5064030"/>
              <a:ext cx="396000" cy="396000"/>
            </a:xfrm>
            <a:prstGeom prst="rect">
              <a:avLst/>
            </a:prstGeom>
          </p:spPr>
        </p:pic>
        <p:pic>
          <p:nvPicPr>
            <p:cNvPr id="10" name="Gráfico 9" descr="Calendario mensual contorno">
              <a:extLst>
                <a:ext uri="{FF2B5EF4-FFF2-40B4-BE49-F238E27FC236}">
                  <a16:creationId xmlns:a16="http://schemas.microsoft.com/office/drawing/2014/main" id="{1E46F1E1-3B09-93F0-D877-F1008BD037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05065" y="4178560"/>
              <a:ext cx="396000" cy="396000"/>
            </a:xfrm>
            <a:prstGeom prst="rect">
              <a:avLst/>
            </a:prstGeom>
          </p:spPr>
        </p:pic>
        <p:pic>
          <p:nvPicPr>
            <p:cNvPr id="14" name="Gráfico 13" descr="Reloj contorno">
              <a:extLst>
                <a:ext uri="{FF2B5EF4-FFF2-40B4-BE49-F238E27FC236}">
                  <a16:creationId xmlns:a16="http://schemas.microsoft.com/office/drawing/2014/main" id="{AC577E3C-01C0-3F16-0AD6-5E0F1CF12F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05065" y="4621295"/>
              <a:ext cx="396000" cy="396000"/>
            </a:xfrm>
            <a:prstGeom prst="rect">
              <a:avLst/>
            </a:prstGeom>
          </p:spPr>
        </p:pic>
      </p:grpSp>
    </p:spTree>
    <p:extLst>
      <p:ext uri="{BB962C8B-B14F-4D97-AF65-F5344CB8AC3E}">
        <p14:creationId xmlns:p14="http://schemas.microsoft.com/office/powerpoint/2010/main" val="2723197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43F29-5E44-EEA4-EC34-649F65020B82}"/>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CFD9AAC9-C13A-EDA7-AB8E-841A703BA2DC}"/>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009A58B8-7301-C364-59AE-33E59546771C}"/>
              </a:ext>
            </a:extLst>
          </p:cNvPr>
          <p:cNvSpPr txBox="1"/>
          <p:nvPr/>
        </p:nvSpPr>
        <p:spPr>
          <a:xfrm>
            <a:off x="665012" y="982558"/>
            <a:ext cx="3802214" cy="369332"/>
          </a:xfrm>
          <a:prstGeom prst="rect">
            <a:avLst/>
          </a:prstGeom>
          <a:solidFill>
            <a:srgbClr val="A61834"/>
          </a:solidFill>
        </p:spPr>
        <p:txBody>
          <a:bodyPr wrap="square" rtlCol="0">
            <a:spAutoFit/>
          </a:bodyPr>
          <a:lstStyle/>
          <a:p>
            <a:r>
              <a:rPr lang="es-ES" b="1" dirty="0">
                <a:solidFill>
                  <a:schemeClr val="bg1"/>
                </a:solidFill>
                <a:latin typeface="Raleway" pitchFamily="2" charset="0"/>
              </a:rPr>
              <a:t>¿Cuánto tiempo de residencia ?</a:t>
            </a:r>
          </a:p>
        </p:txBody>
      </p:sp>
      <p:sp>
        <p:nvSpPr>
          <p:cNvPr id="10" name="CuadroTexto 9">
            <a:extLst>
              <a:ext uri="{FF2B5EF4-FFF2-40B4-BE49-F238E27FC236}">
                <a16:creationId xmlns:a16="http://schemas.microsoft.com/office/drawing/2014/main" id="{0592036C-A1E2-E5C2-F7DD-8AFB226535A8}"/>
              </a:ext>
            </a:extLst>
          </p:cNvPr>
          <p:cNvSpPr txBox="1"/>
          <p:nvPr/>
        </p:nvSpPr>
        <p:spPr>
          <a:xfrm>
            <a:off x="2037031" y="1819747"/>
            <a:ext cx="9962174" cy="3237868"/>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endParaRPr lang="en-US">
              <a:solidFill>
                <a:schemeClr val="bg1">
                  <a:lumMod val="50000"/>
                </a:schemeClr>
              </a:solidFill>
              <a:latin typeface="Raleway" pitchFamily="2" charset="0"/>
            </a:endParaRPr>
          </a:p>
          <a:p>
            <a:pPr>
              <a:spcBef>
                <a:spcPct val="20000"/>
              </a:spcBef>
              <a:spcAft>
                <a:spcPts val="600"/>
              </a:spcAft>
              <a:buClr>
                <a:schemeClr val="accent2"/>
              </a:buClr>
              <a:buSzPct val="92000"/>
              <a:buFont typeface="Wingdings 2" panose="05020102010507070707" pitchFamily="18" charset="2"/>
              <a:buChar char=""/>
            </a:pPr>
            <a:endParaRPr lang="en-US" sz="2000">
              <a:solidFill>
                <a:schemeClr val="bg1">
                  <a:lumMod val="50000"/>
                </a:schemeClr>
              </a:solidFill>
              <a:latin typeface="Raleway" pitchFamily="2" charset="0"/>
            </a:endParaRPr>
          </a:p>
          <a:p>
            <a:pPr>
              <a:spcBef>
                <a:spcPct val="20000"/>
              </a:spcBef>
              <a:spcAft>
                <a:spcPts val="600"/>
              </a:spcAft>
              <a:buClr>
                <a:schemeClr val="accent2"/>
              </a:buClr>
              <a:buSzPct val="92000"/>
            </a:pPr>
            <a:endParaRPr lang="en-US" sz="2000">
              <a:solidFill>
                <a:schemeClr val="bg1">
                  <a:lumMod val="50000"/>
                </a:schemeClr>
              </a:solidFill>
              <a:latin typeface="Raleway" pitchFamily="2" charset="0"/>
            </a:endParaRPr>
          </a:p>
        </p:txBody>
      </p:sp>
      <p:grpSp>
        <p:nvGrpSpPr>
          <p:cNvPr id="36" name="Grupo 35">
            <a:extLst>
              <a:ext uri="{FF2B5EF4-FFF2-40B4-BE49-F238E27FC236}">
                <a16:creationId xmlns:a16="http://schemas.microsoft.com/office/drawing/2014/main" id="{8EC83119-3ACB-6624-E3D9-A9CD8394190E}"/>
              </a:ext>
            </a:extLst>
          </p:cNvPr>
          <p:cNvGrpSpPr/>
          <p:nvPr/>
        </p:nvGrpSpPr>
        <p:grpSpPr>
          <a:xfrm>
            <a:off x="3742734" y="1684474"/>
            <a:ext cx="4706531" cy="1594341"/>
            <a:chOff x="239960" y="1772106"/>
            <a:chExt cx="4706531" cy="1594341"/>
          </a:xfrm>
        </p:grpSpPr>
        <p:sp>
          <p:nvSpPr>
            <p:cNvPr id="35" name="Rectángulo 34">
              <a:extLst>
                <a:ext uri="{FF2B5EF4-FFF2-40B4-BE49-F238E27FC236}">
                  <a16:creationId xmlns:a16="http://schemas.microsoft.com/office/drawing/2014/main" id="{E8177531-E76C-DA81-3B7D-29220097D9AD}"/>
                </a:ext>
              </a:extLst>
            </p:cNvPr>
            <p:cNvSpPr/>
            <p:nvPr/>
          </p:nvSpPr>
          <p:spPr>
            <a:xfrm>
              <a:off x="377848" y="2807733"/>
              <a:ext cx="4430755" cy="55871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DF19DDC-AEC9-7015-ED7B-D03BB96413E8}"/>
                </a:ext>
              </a:extLst>
            </p:cNvPr>
            <p:cNvSpPr txBox="1"/>
            <p:nvPr/>
          </p:nvSpPr>
          <p:spPr>
            <a:xfrm>
              <a:off x="239960" y="2937735"/>
              <a:ext cx="4706531" cy="329193"/>
            </a:xfrm>
            <a:prstGeom prst="rect">
              <a:avLst/>
            </a:prstGeom>
            <a:noFill/>
          </p:spPr>
          <p:txBody>
            <a:bodyPr wrap="square">
              <a:spAutoFit/>
            </a:bodyPr>
            <a:lstStyle/>
            <a:p>
              <a:pPr algn="ctr">
                <a:lnSpc>
                  <a:spcPct val="120000"/>
                </a:lnSpc>
                <a:spcBef>
                  <a:spcPts val="600"/>
                </a:spcBef>
                <a:spcAft>
                  <a:spcPts val="600"/>
                </a:spcAft>
              </a:pPr>
              <a:r>
                <a:rPr lang="es-ES" sz="1400" dirty="0">
                  <a:latin typeface="Raleway" pitchFamily="2" charset="0"/>
                </a:rPr>
                <a:t>Plazo </a:t>
              </a:r>
              <a:r>
                <a:rPr lang="es-ES" sz="1400" b="1" dirty="0">
                  <a:solidFill>
                    <a:srgbClr val="A61834"/>
                  </a:solidFill>
                  <a:latin typeface="Raleway" pitchFamily="2" charset="0"/>
                </a:rPr>
                <a:t>general</a:t>
              </a:r>
              <a:r>
                <a:rPr lang="es-ES" sz="1400" dirty="0">
                  <a:latin typeface="Raleway" pitchFamily="2" charset="0"/>
                </a:rPr>
                <a:t> para todos los residentes legales.</a:t>
              </a:r>
            </a:p>
          </p:txBody>
        </p:sp>
        <p:grpSp>
          <p:nvGrpSpPr>
            <p:cNvPr id="13" name="Grupo 12">
              <a:extLst>
                <a:ext uri="{FF2B5EF4-FFF2-40B4-BE49-F238E27FC236}">
                  <a16:creationId xmlns:a16="http://schemas.microsoft.com/office/drawing/2014/main" id="{763B89D2-101A-5505-CCC3-774B6628C52C}"/>
                </a:ext>
              </a:extLst>
            </p:cNvPr>
            <p:cNvGrpSpPr/>
            <p:nvPr/>
          </p:nvGrpSpPr>
          <p:grpSpPr>
            <a:xfrm>
              <a:off x="1960820" y="1772106"/>
              <a:ext cx="1264811" cy="1159077"/>
              <a:chOff x="2806073" y="1819747"/>
              <a:chExt cx="1264811" cy="1159077"/>
            </a:xfrm>
          </p:grpSpPr>
          <p:sp>
            <p:nvSpPr>
              <p:cNvPr id="9" name="Elipse 8">
                <a:extLst>
                  <a:ext uri="{FF2B5EF4-FFF2-40B4-BE49-F238E27FC236}">
                    <a16:creationId xmlns:a16="http://schemas.microsoft.com/office/drawing/2014/main" id="{E80B08BF-B851-1897-E07A-2B9000734936}"/>
                  </a:ext>
                </a:extLst>
              </p:cNvPr>
              <p:cNvSpPr/>
              <p:nvPr/>
            </p:nvSpPr>
            <p:spPr>
              <a:xfrm>
                <a:off x="2881159" y="1819747"/>
                <a:ext cx="1152000" cy="1152525"/>
              </a:xfrm>
              <a:prstGeom prst="ellipse">
                <a:avLst/>
              </a:prstGeom>
              <a:solidFill>
                <a:srgbClr val="A61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C36B8366-0F22-3CBE-F804-540B5601EB8A}"/>
                  </a:ext>
                </a:extLst>
              </p:cNvPr>
              <p:cNvSpPr txBox="1"/>
              <p:nvPr/>
            </p:nvSpPr>
            <p:spPr>
              <a:xfrm>
                <a:off x="2881158" y="1915937"/>
                <a:ext cx="1152001" cy="565989"/>
              </a:xfrm>
              <a:prstGeom prst="rect">
                <a:avLst/>
              </a:prstGeom>
              <a:noFill/>
            </p:spPr>
            <p:txBody>
              <a:bodyPr wrap="square">
                <a:spAutoFit/>
              </a:bodyPr>
              <a:lstStyle/>
              <a:p>
                <a:pPr algn="ctr">
                  <a:lnSpc>
                    <a:spcPct val="120000"/>
                  </a:lnSpc>
                  <a:spcBef>
                    <a:spcPts val="600"/>
                  </a:spcBef>
                  <a:spcAft>
                    <a:spcPts val="600"/>
                  </a:spcAft>
                </a:pPr>
                <a:r>
                  <a:rPr lang="es-ES" sz="2800" b="1" dirty="0">
                    <a:solidFill>
                      <a:schemeClr val="bg1"/>
                    </a:solidFill>
                    <a:latin typeface="Raleway" pitchFamily="2" charset="0"/>
                  </a:rPr>
                  <a:t>10</a:t>
                </a:r>
                <a:endParaRPr lang="es-ES" sz="2400" b="1" dirty="0">
                  <a:solidFill>
                    <a:schemeClr val="bg1"/>
                  </a:solidFill>
                  <a:latin typeface="Raleway" pitchFamily="2" charset="0"/>
                </a:endParaRPr>
              </a:p>
            </p:txBody>
          </p:sp>
          <p:sp>
            <p:nvSpPr>
              <p:cNvPr id="11" name="Rectángulo: esquinas redondeadas 10">
                <a:extLst>
                  <a:ext uri="{FF2B5EF4-FFF2-40B4-BE49-F238E27FC236}">
                    <a16:creationId xmlns:a16="http://schemas.microsoft.com/office/drawing/2014/main" id="{11BDAB6A-9C07-DE04-6CCD-9AA21BC2D020}"/>
                  </a:ext>
                </a:extLst>
              </p:cNvPr>
              <p:cNvSpPr/>
              <p:nvPr/>
            </p:nvSpPr>
            <p:spPr>
              <a:xfrm>
                <a:off x="2806073" y="2548129"/>
                <a:ext cx="1264811" cy="430695"/>
              </a:xfrm>
              <a:prstGeom prst="roundRect">
                <a:avLst/>
              </a:prstGeom>
              <a:solidFill>
                <a:schemeClr val="bg1"/>
              </a:solidFill>
              <a:ln>
                <a:solidFill>
                  <a:srgbClr val="A618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1F120216-8D23-2D4A-9DBF-A5C02B083DC5}"/>
                  </a:ext>
                </a:extLst>
              </p:cNvPr>
              <p:cNvSpPr txBox="1"/>
              <p:nvPr/>
            </p:nvSpPr>
            <p:spPr>
              <a:xfrm>
                <a:off x="2890233" y="2548129"/>
                <a:ext cx="1152001" cy="430695"/>
              </a:xfrm>
              <a:prstGeom prst="rect">
                <a:avLst/>
              </a:prstGeom>
              <a:noFill/>
            </p:spPr>
            <p:txBody>
              <a:bodyPr wrap="square">
                <a:spAutoFit/>
              </a:bodyPr>
              <a:lstStyle/>
              <a:p>
                <a:pPr algn="ctr">
                  <a:lnSpc>
                    <a:spcPct val="120000"/>
                  </a:lnSpc>
                  <a:spcBef>
                    <a:spcPts val="600"/>
                  </a:spcBef>
                  <a:spcAft>
                    <a:spcPts val="600"/>
                  </a:spcAft>
                </a:pPr>
                <a:r>
                  <a:rPr lang="es-ES" sz="2000" b="1" dirty="0">
                    <a:solidFill>
                      <a:srgbClr val="A61834"/>
                    </a:solidFill>
                    <a:latin typeface="Raleway" pitchFamily="2" charset="0"/>
                  </a:rPr>
                  <a:t>Años</a:t>
                </a:r>
                <a:endParaRPr lang="es-ES" b="1" dirty="0">
                  <a:solidFill>
                    <a:srgbClr val="A61834"/>
                  </a:solidFill>
                  <a:latin typeface="Raleway" pitchFamily="2" charset="0"/>
                </a:endParaRPr>
              </a:p>
            </p:txBody>
          </p:sp>
        </p:grpSp>
      </p:grpSp>
      <p:grpSp>
        <p:nvGrpSpPr>
          <p:cNvPr id="14" name="Grupo 13">
            <a:extLst>
              <a:ext uri="{FF2B5EF4-FFF2-40B4-BE49-F238E27FC236}">
                <a16:creationId xmlns:a16="http://schemas.microsoft.com/office/drawing/2014/main" id="{F09B10CD-8039-5426-8F6B-C4069709600C}"/>
              </a:ext>
            </a:extLst>
          </p:cNvPr>
          <p:cNvGrpSpPr/>
          <p:nvPr/>
        </p:nvGrpSpPr>
        <p:grpSpPr>
          <a:xfrm>
            <a:off x="3011470" y="3785939"/>
            <a:ext cx="6169058" cy="1168509"/>
            <a:chOff x="3667225" y="5030160"/>
            <a:chExt cx="6169058" cy="1168509"/>
          </a:xfrm>
        </p:grpSpPr>
        <p:sp>
          <p:nvSpPr>
            <p:cNvPr id="7" name="Rectángulo 6">
              <a:extLst>
                <a:ext uri="{FF2B5EF4-FFF2-40B4-BE49-F238E27FC236}">
                  <a16:creationId xmlns:a16="http://schemas.microsoft.com/office/drawing/2014/main" id="{8EF0EF40-A840-0A01-9DEB-9A79EB703F4F}"/>
                </a:ext>
              </a:extLst>
            </p:cNvPr>
            <p:cNvSpPr/>
            <p:nvPr/>
          </p:nvSpPr>
          <p:spPr>
            <a:xfrm>
              <a:off x="3667225" y="5030160"/>
              <a:ext cx="6169058" cy="1168509"/>
            </a:xfrm>
            <a:prstGeom prst="rect">
              <a:avLst/>
            </a:prstGeom>
            <a:solidFill>
              <a:srgbClr val="A61834"/>
            </a:solidFill>
            <a:ln w="41275" cmpd="dbl">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788B2DE-AE0C-3B3F-3537-9BBBA3A598E2}"/>
                </a:ext>
              </a:extLst>
            </p:cNvPr>
            <p:cNvSpPr txBox="1"/>
            <p:nvPr/>
          </p:nvSpPr>
          <p:spPr>
            <a:xfrm>
              <a:off x="4706753" y="5123113"/>
              <a:ext cx="4966636" cy="954107"/>
            </a:xfrm>
            <a:prstGeom prst="rect">
              <a:avLst/>
            </a:prstGeom>
            <a:noFill/>
          </p:spPr>
          <p:txBody>
            <a:bodyPr wrap="square">
              <a:spAutoFit/>
            </a:bodyPr>
            <a:lstStyle/>
            <a:p>
              <a:pPr algn="ctr"/>
              <a:r>
                <a:rPr lang="es-ES" sz="1400" dirty="0">
                  <a:solidFill>
                    <a:schemeClr val="bg1"/>
                  </a:solidFill>
                  <a:latin typeface="Raleway" pitchFamily="2" charset="0"/>
                </a:rPr>
                <a:t>Hay un grupo relevante de personas en las que concurren condiciones en las que el plazo se acorta, por razones históricas, políticas o culturales. Sólo hay un país de la UE cuyos nacionales tienen plazo abreviado.</a:t>
              </a:r>
              <a:endParaRPr lang="es-ES" dirty="0">
                <a:solidFill>
                  <a:schemeClr val="bg1"/>
                </a:solidFill>
                <a:latin typeface="Raleway" pitchFamily="2" charset="0"/>
              </a:endParaRPr>
            </a:p>
          </p:txBody>
        </p:sp>
        <p:pic>
          <p:nvPicPr>
            <p:cNvPr id="5" name="Gráfico 4" descr="Advertencia contorno">
              <a:extLst>
                <a:ext uri="{FF2B5EF4-FFF2-40B4-BE49-F238E27FC236}">
                  <a16:creationId xmlns:a16="http://schemas.microsoft.com/office/drawing/2014/main" id="{8BCC8933-2F83-4456-26F5-3A8B99609D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4970" y="5264050"/>
              <a:ext cx="812585" cy="720000"/>
            </a:xfrm>
            <a:prstGeom prst="rect">
              <a:avLst/>
            </a:prstGeom>
          </p:spPr>
        </p:pic>
      </p:grpSp>
      <p:grpSp>
        <p:nvGrpSpPr>
          <p:cNvPr id="40" name="Grupo 39">
            <a:extLst>
              <a:ext uri="{FF2B5EF4-FFF2-40B4-BE49-F238E27FC236}">
                <a16:creationId xmlns:a16="http://schemas.microsoft.com/office/drawing/2014/main" id="{93EFEA36-FC1B-A167-E929-0213FB3532F7}"/>
              </a:ext>
            </a:extLst>
          </p:cNvPr>
          <p:cNvGrpSpPr/>
          <p:nvPr/>
        </p:nvGrpSpPr>
        <p:grpSpPr>
          <a:xfrm>
            <a:off x="239960" y="3530513"/>
            <a:ext cx="11712079" cy="3064092"/>
            <a:chOff x="239960" y="3530513"/>
            <a:chExt cx="11712079" cy="3064092"/>
          </a:xfrm>
        </p:grpSpPr>
        <p:sp>
          <p:nvSpPr>
            <p:cNvPr id="39" name="Rectángulo 38">
              <a:extLst>
                <a:ext uri="{FF2B5EF4-FFF2-40B4-BE49-F238E27FC236}">
                  <a16:creationId xmlns:a16="http://schemas.microsoft.com/office/drawing/2014/main" id="{9035060A-E7BA-714A-8F8F-2757B4EACEDC}"/>
                </a:ext>
              </a:extLst>
            </p:cNvPr>
            <p:cNvSpPr/>
            <p:nvPr/>
          </p:nvSpPr>
          <p:spPr>
            <a:xfrm>
              <a:off x="5614352" y="4507630"/>
              <a:ext cx="6337687" cy="20869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ángulo 37">
              <a:extLst>
                <a:ext uri="{FF2B5EF4-FFF2-40B4-BE49-F238E27FC236}">
                  <a16:creationId xmlns:a16="http://schemas.microsoft.com/office/drawing/2014/main" id="{0C42AF0D-505C-A633-E94B-A4129FEFCBC2}"/>
                </a:ext>
              </a:extLst>
            </p:cNvPr>
            <p:cNvSpPr/>
            <p:nvPr/>
          </p:nvSpPr>
          <p:spPr>
            <a:xfrm>
              <a:off x="239960" y="4517155"/>
              <a:ext cx="4880944" cy="139100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 name="Grupo 14">
              <a:extLst>
                <a:ext uri="{FF2B5EF4-FFF2-40B4-BE49-F238E27FC236}">
                  <a16:creationId xmlns:a16="http://schemas.microsoft.com/office/drawing/2014/main" id="{44035EB4-F64F-ED35-FA92-38789AA507D3}"/>
                </a:ext>
              </a:extLst>
            </p:cNvPr>
            <p:cNvGrpSpPr/>
            <p:nvPr/>
          </p:nvGrpSpPr>
          <p:grpSpPr>
            <a:xfrm>
              <a:off x="2011168" y="3573426"/>
              <a:ext cx="1264811" cy="1159077"/>
              <a:chOff x="2806073" y="1772122"/>
              <a:chExt cx="1264811" cy="1159077"/>
            </a:xfrm>
          </p:grpSpPr>
          <p:sp>
            <p:nvSpPr>
              <p:cNvPr id="17" name="Elipse 16">
                <a:extLst>
                  <a:ext uri="{FF2B5EF4-FFF2-40B4-BE49-F238E27FC236}">
                    <a16:creationId xmlns:a16="http://schemas.microsoft.com/office/drawing/2014/main" id="{FC035B73-7A58-EC71-4233-48AF78D55207}"/>
                  </a:ext>
                </a:extLst>
              </p:cNvPr>
              <p:cNvSpPr/>
              <p:nvPr/>
            </p:nvSpPr>
            <p:spPr>
              <a:xfrm>
                <a:off x="2881159" y="1772122"/>
                <a:ext cx="1152000" cy="1152525"/>
              </a:xfrm>
              <a:prstGeom prst="ellipse">
                <a:avLst/>
              </a:prstGeom>
              <a:solidFill>
                <a:srgbClr val="A61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2C6100FA-1F59-97DF-1EB1-A9C190BF5076}"/>
                  </a:ext>
                </a:extLst>
              </p:cNvPr>
              <p:cNvSpPr txBox="1"/>
              <p:nvPr/>
            </p:nvSpPr>
            <p:spPr>
              <a:xfrm>
                <a:off x="2881158" y="1868312"/>
                <a:ext cx="1152001" cy="565989"/>
              </a:xfrm>
              <a:prstGeom prst="rect">
                <a:avLst/>
              </a:prstGeom>
              <a:noFill/>
            </p:spPr>
            <p:txBody>
              <a:bodyPr wrap="square">
                <a:spAutoFit/>
              </a:bodyPr>
              <a:lstStyle/>
              <a:p>
                <a:pPr algn="ctr">
                  <a:lnSpc>
                    <a:spcPct val="120000"/>
                  </a:lnSpc>
                  <a:spcBef>
                    <a:spcPts val="600"/>
                  </a:spcBef>
                  <a:spcAft>
                    <a:spcPts val="600"/>
                  </a:spcAft>
                </a:pPr>
                <a:r>
                  <a:rPr lang="es-ES" sz="2800" b="1" dirty="0">
                    <a:solidFill>
                      <a:schemeClr val="bg1"/>
                    </a:solidFill>
                    <a:latin typeface="Raleway" pitchFamily="2" charset="0"/>
                  </a:rPr>
                  <a:t>5</a:t>
                </a:r>
                <a:endParaRPr lang="es-ES" sz="2400" b="1" dirty="0">
                  <a:solidFill>
                    <a:schemeClr val="bg1"/>
                  </a:solidFill>
                  <a:latin typeface="Raleway" pitchFamily="2" charset="0"/>
                </a:endParaRPr>
              </a:p>
            </p:txBody>
          </p:sp>
          <p:sp>
            <p:nvSpPr>
              <p:cNvPr id="19" name="Rectángulo: esquinas redondeadas 18">
                <a:extLst>
                  <a:ext uri="{FF2B5EF4-FFF2-40B4-BE49-F238E27FC236}">
                    <a16:creationId xmlns:a16="http://schemas.microsoft.com/office/drawing/2014/main" id="{F94FFA01-12D7-4347-E54B-8815F6332111}"/>
                  </a:ext>
                </a:extLst>
              </p:cNvPr>
              <p:cNvSpPr/>
              <p:nvPr/>
            </p:nvSpPr>
            <p:spPr>
              <a:xfrm>
                <a:off x="2806073" y="2500504"/>
                <a:ext cx="1264811" cy="430695"/>
              </a:xfrm>
              <a:prstGeom prst="roundRect">
                <a:avLst/>
              </a:prstGeom>
              <a:solidFill>
                <a:schemeClr val="bg1"/>
              </a:solidFill>
              <a:ln>
                <a:solidFill>
                  <a:srgbClr val="A618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9DD4DDF9-D6EE-83BE-44B8-13C2E1CC77DA}"/>
                  </a:ext>
                </a:extLst>
              </p:cNvPr>
              <p:cNvSpPr txBox="1"/>
              <p:nvPr/>
            </p:nvSpPr>
            <p:spPr>
              <a:xfrm>
                <a:off x="2890233" y="2490979"/>
                <a:ext cx="1152001" cy="430695"/>
              </a:xfrm>
              <a:prstGeom prst="rect">
                <a:avLst/>
              </a:prstGeom>
              <a:noFill/>
            </p:spPr>
            <p:txBody>
              <a:bodyPr wrap="square">
                <a:spAutoFit/>
              </a:bodyPr>
              <a:lstStyle/>
              <a:p>
                <a:pPr algn="ctr">
                  <a:lnSpc>
                    <a:spcPct val="120000"/>
                  </a:lnSpc>
                  <a:spcBef>
                    <a:spcPts val="600"/>
                  </a:spcBef>
                  <a:spcAft>
                    <a:spcPts val="600"/>
                  </a:spcAft>
                </a:pPr>
                <a:r>
                  <a:rPr lang="es-ES" sz="2000" b="1" dirty="0">
                    <a:solidFill>
                      <a:srgbClr val="A61834"/>
                    </a:solidFill>
                    <a:latin typeface="Raleway" pitchFamily="2" charset="0"/>
                  </a:rPr>
                  <a:t>Años</a:t>
                </a:r>
                <a:endParaRPr lang="es-ES" b="1" dirty="0">
                  <a:solidFill>
                    <a:srgbClr val="A61834"/>
                  </a:solidFill>
                  <a:latin typeface="Raleway" pitchFamily="2" charset="0"/>
                </a:endParaRPr>
              </a:p>
            </p:txBody>
          </p:sp>
        </p:grpSp>
        <p:sp>
          <p:nvSpPr>
            <p:cNvPr id="21" name="CuadroTexto 20">
              <a:extLst>
                <a:ext uri="{FF2B5EF4-FFF2-40B4-BE49-F238E27FC236}">
                  <a16:creationId xmlns:a16="http://schemas.microsoft.com/office/drawing/2014/main" id="{3285DC2A-31D8-5E8D-9D7B-BA404F29644F}"/>
                </a:ext>
              </a:extLst>
            </p:cNvPr>
            <p:cNvSpPr txBox="1"/>
            <p:nvPr/>
          </p:nvSpPr>
          <p:spPr>
            <a:xfrm>
              <a:off x="290308" y="4873449"/>
              <a:ext cx="4706531" cy="846257"/>
            </a:xfrm>
            <a:prstGeom prst="rect">
              <a:avLst/>
            </a:prstGeom>
            <a:noFill/>
          </p:spPr>
          <p:txBody>
            <a:bodyPr wrap="square">
              <a:spAutoFit/>
            </a:bodyPr>
            <a:lstStyle/>
            <a:p>
              <a:pPr algn="just">
                <a:lnSpc>
                  <a:spcPct val="120000"/>
                </a:lnSpc>
                <a:spcBef>
                  <a:spcPts val="600"/>
                </a:spcBef>
                <a:spcAft>
                  <a:spcPts val="600"/>
                </a:spcAft>
              </a:pPr>
              <a:r>
                <a:rPr lang="es-ES" sz="1400" dirty="0">
                  <a:latin typeface="Raleway" pitchFamily="2" charset="0"/>
                </a:rPr>
                <a:t>Para quienes tengan reconocida la </a:t>
              </a:r>
              <a:r>
                <a:rPr lang="es-ES" sz="1400" b="1" dirty="0">
                  <a:solidFill>
                    <a:srgbClr val="A61834"/>
                  </a:solidFill>
                  <a:latin typeface="Raleway" pitchFamily="2" charset="0"/>
                </a:rPr>
                <a:t>condición de  refugiado</a:t>
              </a:r>
              <a:r>
                <a:rPr lang="es-ES" sz="1400" dirty="0">
                  <a:latin typeface="Raleway" pitchFamily="2" charset="0"/>
                </a:rPr>
                <a:t>. La condición de refugiado se refleja en la documentación del interesado.</a:t>
              </a:r>
            </a:p>
          </p:txBody>
        </p:sp>
        <p:sp>
          <p:nvSpPr>
            <p:cNvPr id="28" name="CuadroTexto 27">
              <a:extLst>
                <a:ext uri="{FF2B5EF4-FFF2-40B4-BE49-F238E27FC236}">
                  <a16:creationId xmlns:a16="http://schemas.microsoft.com/office/drawing/2014/main" id="{A666A0A4-EB85-9084-51DB-44132EA19B9E}"/>
                </a:ext>
              </a:extLst>
            </p:cNvPr>
            <p:cNvSpPr txBox="1"/>
            <p:nvPr/>
          </p:nvSpPr>
          <p:spPr>
            <a:xfrm>
              <a:off x="5646650" y="4873449"/>
              <a:ext cx="6260668" cy="1621854"/>
            </a:xfrm>
            <a:prstGeom prst="rect">
              <a:avLst/>
            </a:prstGeom>
            <a:noFill/>
          </p:spPr>
          <p:txBody>
            <a:bodyPr wrap="square" lIns="91440" tIns="45720" rIns="91440" bIns="45720" anchor="t">
              <a:spAutoFit/>
            </a:bodyPr>
            <a:lstStyle/>
            <a:p>
              <a:pPr marL="285750" indent="-285750" algn="just">
                <a:lnSpc>
                  <a:spcPct val="120000"/>
                </a:lnSpc>
                <a:buClr>
                  <a:srgbClr val="861236"/>
                </a:buClr>
                <a:buFont typeface="Wingdings" panose="05000000000000000000" pitchFamily="2" charset="2"/>
                <a:buChar char="ü"/>
              </a:pPr>
              <a:r>
                <a:rPr lang="es-ES" sz="1400" dirty="0">
                  <a:latin typeface="Raleway"/>
                </a:rPr>
                <a:t>Nacionales de origen de países iberoamericanos, Andorra, Filipinas, Guinea Ecuatorial o Portugal. Deberían haber utilizado esa nacionalidad y no otra para acceder a la residencia.</a:t>
              </a:r>
              <a:endParaRPr lang="es-ES" sz="1400" dirty="0">
                <a:latin typeface="Raleway" pitchFamily="2" charset="0"/>
              </a:endParaRPr>
            </a:p>
            <a:p>
              <a:pPr marL="285750" indent="-285750" algn="just">
                <a:lnSpc>
                  <a:spcPct val="120000"/>
                </a:lnSpc>
                <a:buClr>
                  <a:srgbClr val="861236"/>
                </a:buClr>
                <a:buFont typeface="Wingdings" panose="05000000000000000000" pitchFamily="2" charset="2"/>
                <a:buChar char="ü"/>
              </a:pPr>
              <a:r>
                <a:rPr lang="es-ES" sz="1400" dirty="0">
                  <a:latin typeface="Raleway"/>
                </a:rPr>
                <a:t>Para aquellos que puedan acreditar su condición de  sefardíes. Para los descendientes de sefardíes originalmente españoles hay un procedimiento específico diferente, que no exige residencia.</a:t>
              </a:r>
            </a:p>
          </p:txBody>
        </p:sp>
        <p:grpSp>
          <p:nvGrpSpPr>
            <p:cNvPr id="29" name="Grupo 28">
              <a:extLst>
                <a:ext uri="{FF2B5EF4-FFF2-40B4-BE49-F238E27FC236}">
                  <a16:creationId xmlns:a16="http://schemas.microsoft.com/office/drawing/2014/main" id="{CA1F960D-4437-4FB8-498B-0D05B440BEB7}"/>
                </a:ext>
              </a:extLst>
            </p:cNvPr>
            <p:cNvGrpSpPr/>
            <p:nvPr/>
          </p:nvGrpSpPr>
          <p:grpSpPr>
            <a:xfrm>
              <a:off x="8116824" y="3530513"/>
              <a:ext cx="1264811" cy="1159077"/>
              <a:chOff x="2806073" y="1819747"/>
              <a:chExt cx="1264811" cy="1159077"/>
            </a:xfrm>
          </p:grpSpPr>
          <p:sp>
            <p:nvSpPr>
              <p:cNvPr id="30" name="Elipse 29">
                <a:extLst>
                  <a:ext uri="{FF2B5EF4-FFF2-40B4-BE49-F238E27FC236}">
                    <a16:creationId xmlns:a16="http://schemas.microsoft.com/office/drawing/2014/main" id="{95593729-4367-ECDD-3B5D-C214E79EA04A}"/>
                  </a:ext>
                </a:extLst>
              </p:cNvPr>
              <p:cNvSpPr/>
              <p:nvPr/>
            </p:nvSpPr>
            <p:spPr>
              <a:xfrm>
                <a:off x="2881159" y="1819747"/>
                <a:ext cx="1152000" cy="1152525"/>
              </a:xfrm>
              <a:prstGeom prst="ellipse">
                <a:avLst/>
              </a:prstGeom>
              <a:solidFill>
                <a:srgbClr val="A61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A0A259D1-CDFE-D496-1288-7919BA0E34DD}"/>
                  </a:ext>
                </a:extLst>
              </p:cNvPr>
              <p:cNvSpPr txBox="1"/>
              <p:nvPr/>
            </p:nvSpPr>
            <p:spPr>
              <a:xfrm>
                <a:off x="2881158" y="1915937"/>
                <a:ext cx="1152001" cy="565989"/>
              </a:xfrm>
              <a:prstGeom prst="rect">
                <a:avLst/>
              </a:prstGeom>
              <a:noFill/>
            </p:spPr>
            <p:txBody>
              <a:bodyPr wrap="square">
                <a:spAutoFit/>
              </a:bodyPr>
              <a:lstStyle/>
              <a:p>
                <a:pPr algn="ctr">
                  <a:lnSpc>
                    <a:spcPct val="120000"/>
                  </a:lnSpc>
                  <a:spcBef>
                    <a:spcPts val="600"/>
                  </a:spcBef>
                  <a:spcAft>
                    <a:spcPts val="600"/>
                  </a:spcAft>
                </a:pPr>
                <a:r>
                  <a:rPr lang="es-ES" sz="2800" b="1" dirty="0">
                    <a:solidFill>
                      <a:schemeClr val="bg1"/>
                    </a:solidFill>
                    <a:latin typeface="Raleway" pitchFamily="2" charset="0"/>
                  </a:rPr>
                  <a:t>2</a:t>
                </a:r>
                <a:endParaRPr lang="es-ES" sz="2400" b="1" dirty="0">
                  <a:solidFill>
                    <a:schemeClr val="bg1"/>
                  </a:solidFill>
                  <a:latin typeface="Raleway" pitchFamily="2" charset="0"/>
                </a:endParaRPr>
              </a:p>
            </p:txBody>
          </p:sp>
          <p:sp>
            <p:nvSpPr>
              <p:cNvPr id="32" name="Rectángulo: esquinas redondeadas 31">
                <a:extLst>
                  <a:ext uri="{FF2B5EF4-FFF2-40B4-BE49-F238E27FC236}">
                    <a16:creationId xmlns:a16="http://schemas.microsoft.com/office/drawing/2014/main" id="{6E93D6CE-E8CC-6670-8E94-633A1B834358}"/>
                  </a:ext>
                </a:extLst>
              </p:cNvPr>
              <p:cNvSpPr/>
              <p:nvPr/>
            </p:nvSpPr>
            <p:spPr>
              <a:xfrm>
                <a:off x="2806073" y="2548129"/>
                <a:ext cx="1264811" cy="430695"/>
              </a:xfrm>
              <a:prstGeom prst="roundRect">
                <a:avLst/>
              </a:prstGeom>
              <a:solidFill>
                <a:schemeClr val="bg1"/>
              </a:solidFill>
              <a:ln>
                <a:solidFill>
                  <a:srgbClr val="A618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CuadroTexto 32">
                <a:extLst>
                  <a:ext uri="{FF2B5EF4-FFF2-40B4-BE49-F238E27FC236}">
                    <a16:creationId xmlns:a16="http://schemas.microsoft.com/office/drawing/2014/main" id="{ED54E2CB-875D-7E80-58BC-E5EB5314E3C7}"/>
                  </a:ext>
                </a:extLst>
              </p:cNvPr>
              <p:cNvSpPr txBox="1"/>
              <p:nvPr/>
            </p:nvSpPr>
            <p:spPr>
              <a:xfrm>
                <a:off x="2890233" y="2548129"/>
                <a:ext cx="1152001" cy="430695"/>
              </a:xfrm>
              <a:prstGeom prst="rect">
                <a:avLst/>
              </a:prstGeom>
              <a:noFill/>
            </p:spPr>
            <p:txBody>
              <a:bodyPr wrap="square">
                <a:spAutoFit/>
              </a:bodyPr>
              <a:lstStyle/>
              <a:p>
                <a:pPr algn="ctr">
                  <a:lnSpc>
                    <a:spcPct val="120000"/>
                  </a:lnSpc>
                  <a:spcBef>
                    <a:spcPts val="600"/>
                  </a:spcBef>
                  <a:spcAft>
                    <a:spcPts val="600"/>
                  </a:spcAft>
                </a:pPr>
                <a:r>
                  <a:rPr lang="es-ES" sz="2000" b="1" dirty="0">
                    <a:solidFill>
                      <a:srgbClr val="A61834"/>
                    </a:solidFill>
                    <a:latin typeface="Raleway" pitchFamily="2" charset="0"/>
                  </a:rPr>
                  <a:t>Años</a:t>
                </a:r>
                <a:endParaRPr lang="es-ES" b="1" dirty="0">
                  <a:solidFill>
                    <a:srgbClr val="A61834"/>
                  </a:solidFill>
                  <a:latin typeface="Raleway" pitchFamily="2" charset="0"/>
                </a:endParaRPr>
              </a:p>
            </p:txBody>
          </p:sp>
        </p:grpSp>
      </p:grpSp>
    </p:spTree>
    <p:extLst>
      <p:ext uri="{BB962C8B-B14F-4D97-AF65-F5344CB8AC3E}">
        <p14:creationId xmlns:p14="http://schemas.microsoft.com/office/powerpoint/2010/main" val="209425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down)">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FBBE9-08A8-23EA-F201-606526C38F01}"/>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4D725C5B-4174-DBCB-0926-0F2F37B8B29C}"/>
              </a:ext>
            </a:extLst>
          </p:cNvPr>
          <p:cNvSpPr/>
          <p:nvPr/>
        </p:nvSpPr>
        <p:spPr>
          <a:xfrm>
            <a:off x="1222863" y="2971799"/>
            <a:ext cx="9962174" cy="30383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ítulo 5">
            <a:extLst>
              <a:ext uri="{FF2B5EF4-FFF2-40B4-BE49-F238E27FC236}">
                <a16:creationId xmlns:a16="http://schemas.microsoft.com/office/drawing/2014/main" id="{14C65A4A-C3EB-30D8-8199-4C62058D56BD}"/>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6D48DB11-7346-C7F5-C1AE-8AD0B25053F3}"/>
              </a:ext>
            </a:extLst>
          </p:cNvPr>
          <p:cNvSpPr txBox="1"/>
          <p:nvPr/>
        </p:nvSpPr>
        <p:spPr>
          <a:xfrm>
            <a:off x="665012" y="982558"/>
            <a:ext cx="3735538" cy="369332"/>
          </a:xfrm>
          <a:prstGeom prst="rect">
            <a:avLst/>
          </a:prstGeom>
          <a:solidFill>
            <a:srgbClr val="A61834"/>
          </a:solidFill>
        </p:spPr>
        <p:txBody>
          <a:bodyPr wrap="square" rtlCol="0">
            <a:spAutoFit/>
          </a:bodyPr>
          <a:lstStyle/>
          <a:p>
            <a:r>
              <a:rPr lang="es-ES" b="1" dirty="0">
                <a:solidFill>
                  <a:schemeClr val="bg1"/>
                </a:solidFill>
                <a:latin typeface="Raleway" pitchFamily="2" charset="0"/>
              </a:rPr>
              <a:t>¿Cuánto tiempo de residencia ?</a:t>
            </a:r>
          </a:p>
        </p:txBody>
      </p:sp>
      <p:sp>
        <p:nvSpPr>
          <p:cNvPr id="10" name="CuadroTexto 9">
            <a:extLst>
              <a:ext uri="{FF2B5EF4-FFF2-40B4-BE49-F238E27FC236}">
                <a16:creationId xmlns:a16="http://schemas.microsoft.com/office/drawing/2014/main" id="{D8252F1E-D8A4-8227-6AF5-2CC23AE88D9B}"/>
              </a:ext>
            </a:extLst>
          </p:cNvPr>
          <p:cNvSpPr txBox="1"/>
          <p:nvPr/>
        </p:nvSpPr>
        <p:spPr>
          <a:xfrm>
            <a:off x="2037031" y="1819747"/>
            <a:ext cx="9962174" cy="3237868"/>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endParaRPr lang="en-US" dirty="0">
              <a:solidFill>
                <a:schemeClr val="bg1">
                  <a:lumMod val="50000"/>
                </a:schemeClr>
              </a:solidFill>
              <a:latin typeface="Raleway" pitchFamily="2" charset="0"/>
            </a:endParaRPr>
          </a:p>
          <a:p>
            <a:pPr>
              <a:spcBef>
                <a:spcPct val="20000"/>
              </a:spcBef>
              <a:spcAft>
                <a:spcPts val="600"/>
              </a:spcAft>
              <a:buClr>
                <a:schemeClr val="accent2"/>
              </a:buClr>
              <a:buSzPct val="92000"/>
              <a:buFont typeface="Wingdings 2" panose="05020102010507070707" pitchFamily="18" charset="2"/>
              <a:buChar char=""/>
            </a:pPr>
            <a:endParaRPr lang="en-US" sz="2000" dirty="0">
              <a:solidFill>
                <a:schemeClr val="bg1">
                  <a:lumMod val="50000"/>
                </a:schemeClr>
              </a:solidFill>
              <a:latin typeface="Raleway" pitchFamily="2" charset="0"/>
            </a:endParaRPr>
          </a:p>
          <a:p>
            <a:pPr>
              <a:spcBef>
                <a:spcPct val="20000"/>
              </a:spcBef>
              <a:spcAft>
                <a:spcPts val="600"/>
              </a:spcAft>
              <a:buClr>
                <a:schemeClr val="accent2"/>
              </a:buClr>
              <a:buSzPct val="92000"/>
            </a:pPr>
            <a:endParaRPr lang="en-US" sz="2000" dirty="0">
              <a:solidFill>
                <a:schemeClr val="bg1">
                  <a:lumMod val="50000"/>
                </a:schemeClr>
              </a:solidFill>
              <a:latin typeface="Raleway" pitchFamily="2" charset="0"/>
            </a:endParaRPr>
          </a:p>
        </p:txBody>
      </p:sp>
      <p:grpSp>
        <p:nvGrpSpPr>
          <p:cNvPr id="15" name="Grupo 14">
            <a:extLst>
              <a:ext uri="{FF2B5EF4-FFF2-40B4-BE49-F238E27FC236}">
                <a16:creationId xmlns:a16="http://schemas.microsoft.com/office/drawing/2014/main" id="{276D80A4-0E3F-F89D-35AE-C5515A341CAA}"/>
              </a:ext>
            </a:extLst>
          </p:cNvPr>
          <p:cNvGrpSpPr/>
          <p:nvPr/>
        </p:nvGrpSpPr>
        <p:grpSpPr>
          <a:xfrm>
            <a:off x="5463594" y="1982586"/>
            <a:ext cx="1264811" cy="1159077"/>
            <a:chOff x="2806073" y="1819747"/>
            <a:chExt cx="1264811" cy="1159077"/>
          </a:xfrm>
        </p:grpSpPr>
        <p:sp>
          <p:nvSpPr>
            <p:cNvPr id="17" name="Elipse 16">
              <a:extLst>
                <a:ext uri="{FF2B5EF4-FFF2-40B4-BE49-F238E27FC236}">
                  <a16:creationId xmlns:a16="http://schemas.microsoft.com/office/drawing/2014/main" id="{3E421076-88E5-FAFC-62EE-89525C5176E8}"/>
                </a:ext>
              </a:extLst>
            </p:cNvPr>
            <p:cNvSpPr/>
            <p:nvPr/>
          </p:nvSpPr>
          <p:spPr>
            <a:xfrm>
              <a:off x="2881159" y="1819747"/>
              <a:ext cx="1152000" cy="1152525"/>
            </a:xfrm>
            <a:prstGeom prst="ellipse">
              <a:avLst/>
            </a:prstGeom>
            <a:solidFill>
              <a:srgbClr val="A618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F2364BF6-4BAF-69A4-05AE-40CE5FEBEEBE}"/>
                </a:ext>
              </a:extLst>
            </p:cNvPr>
            <p:cNvSpPr txBox="1"/>
            <p:nvPr/>
          </p:nvSpPr>
          <p:spPr>
            <a:xfrm>
              <a:off x="2881158" y="1915937"/>
              <a:ext cx="1152001" cy="565989"/>
            </a:xfrm>
            <a:prstGeom prst="rect">
              <a:avLst/>
            </a:prstGeom>
            <a:noFill/>
          </p:spPr>
          <p:txBody>
            <a:bodyPr wrap="square">
              <a:spAutoFit/>
            </a:bodyPr>
            <a:lstStyle/>
            <a:p>
              <a:pPr algn="ctr">
                <a:lnSpc>
                  <a:spcPct val="120000"/>
                </a:lnSpc>
                <a:spcBef>
                  <a:spcPts val="600"/>
                </a:spcBef>
                <a:spcAft>
                  <a:spcPts val="600"/>
                </a:spcAft>
              </a:pPr>
              <a:r>
                <a:rPr lang="es-ES" sz="2800" b="1" dirty="0">
                  <a:solidFill>
                    <a:schemeClr val="bg1"/>
                  </a:solidFill>
                  <a:latin typeface="Raleway" pitchFamily="2" charset="0"/>
                </a:rPr>
                <a:t>1</a:t>
              </a:r>
              <a:endParaRPr lang="es-ES" sz="2400" b="1" dirty="0">
                <a:solidFill>
                  <a:schemeClr val="bg1"/>
                </a:solidFill>
                <a:latin typeface="Raleway" pitchFamily="2" charset="0"/>
              </a:endParaRPr>
            </a:p>
          </p:txBody>
        </p:sp>
        <p:sp>
          <p:nvSpPr>
            <p:cNvPr id="19" name="Rectángulo: esquinas redondeadas 18">
              <a:extLst>
                <a:ext uri="{FF2B5EF4-FFF2-40B4-BE49-F238E27FC236}">
                  <a16:creationId xmlns:a16="http://schemas.microsoft.com/office/drawing/2014/main" id="{BEBABE20-E285-0D53-C463-8A3A52A3AA76}"/>
                </a:ext>
              </a:extLst>
            </p:cNvPr>
            <p:cNvSpPr/>
            <p:nvPr/>
          </p:nvSpPr>
          <p:spPr>
            <a:xfrm>
              <a:off x="2806073" y="2548129"/>
              <a:ext cx="1264811" cy="430695"/>
            </a:xfrm>
            <a:prstGeom prst="roundRect">
              <a:avLst/>
            </a:prstGeom>
            <a:solidFill>
              <a:schemeClr val="bg1">
                <a:lumMod val="95000"/>
              </a:schemeClr>
            </a:solidFill>
            <a:ln>
              <a:solidFill>
                <a:srgbClr val="A618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6B1DFA38-93F8-B5DA-218E-3B829F5EBB68}"/>
                </a:ext>
              </a:extLst>
            </p:cNvPr>
            <p:cNvSpPr txBox="1"/>
            <p:nvPr/>
          </p:nvSpPr>
          <p:spPr>
            <a:xfrm>
              <a:off x="2890233" y="2548129"/>
              <a:ext cx="1152001" cy="430695"/>
            </a:xfrm>
            <a:prstGeom prst="rect">
              <a:avLst/>
            </a:prstGeom>
            <a:noFill/>
          </p:spPr>
          <p:txBody>
            <a:bodyPr wrap="square">
              <a:spAutoFit/>
            </a:bodyPr>
            <a:lstStyle/>
            <a:p>
              <a:pPr algn="ctr">
                <a:lnSpc>
                  <a:spcPct val="120000"/>
                </a:lnSpc>
                <a:spcBef>
                  <a:spcPts val="600"/>
                </a:spcBef>
                <a:spcAft>
                  <a:spcPts val="600"/>
                </a:spcAft>
              </a:pPr>
              <a:r>
                <a:rPr lang="es-ES" sz="2000" b="1" dirty="0">
                  <a:solidFill>
                    <a:srgbClr val="A61834"/>
                  </a:solidFill>
                  <a:latin typeface="Raleway" pitchFamily="2" charset="0"/>
                </a:rPr>
                <a:t>Año</a:t>
              </a:r>
              <a:endParaRPr lang="es-ES" b="1" dirty="0">
                <a:solidFill>
                  <a:srgbClr val="A61834"/>
                </a:solidFill>
                <a:latin typeface="Raleway" pitchFamily="2" charset="0"/>
              </a:endParaRPr>
            </a:p>
          </p:txBody>
        </p:sp>
      </p:grpSp>
      <p:sp>
        <p:nvSpPr>
          <p:cNvPr id="21" name="CuadroTexto 20">
            <a:extLst>
              <a:ext uri="{FF2B5EF4-FFF2-40B4-BE49-F238E27FC236}">
                <a16:creationId xmlns:a16="http://schemas.microsoft.com/office/drawing/2014/main" id="{DFA6E126-E676-5D16-CEBE-1D0EE445ABAE}"/>
              </a:ext>
            </a:extLst>
          </p:cNvPr>
          <p:cNvSpPr txBox="1"/>
          <p:nvPr/>
        </p:nvSpPr>
        <p:spPr>
          <a:xfrm>
            <a:off x="1383773" y="3235617"/>
            <a:ext cx="9479961" cy="2639825"/>
          </a:xfrm>
          <a:prstGeom prst="rect">
            <a:avLst/>
          </a:prstGeom>
          <a:noFill/>
        </p:spPr>
        <p:txBody>
          <a:bodyPr wrap="square">
            <a:spAutoFit/>
          </a:bodyPr>
          <a:lstStyle/>
          <a:p>
            <a:pPr marL="285750" indent="-285750" algn="just">
              <a:lnSpc>
                <a:spcPct val="150000"/>
              </a:lnSpc>
              <a:buClr>
                <a:srgbClr val="861236"/>
              </a:buClr>
              <a:buFont typeface="Wingdings" panose="05000000000000000000" pitchFamily="2" charset="2"/>
              <a:buChar char="ü"/>
            </a:pPr>
            <a:r>
              <a:rPr lang="es-ES" sz="1400" dirty="0">
                <a:latin typeface="Raleway" pitchFamily="2" charset="0"/>
              </a:rPr>
              <a:t>Nacido en territorio español.</a:t>
            </a:r>
          </a:p>
          <a:p>
            <a:pPr marL="285750" indent="-285750" algn="just">
              <a:lnSpc>
                <a:spcPct val="150000"/>
              </a:lnSpc>
              <a:buClr>
                <a:srgbClr val="861236"/>
              </a:buClr>
              <a:buFont typeface="Wingdings" panose="05000000000000000000" pitchFamily="2" charset="2"/>
              <a:buChar char="ü"/>
            </a:pPr>
            <a:r>
              <a:rPr lang="es-ES" sz="1400" dirty="0">
                <a:latin typeface="Raleway" pitchFamily="2" charset="0"/>
              </a:rPr>
              <a:t>El que en el momento de la solicitud lleve un año casado con ciudadano español o española</a:t>
            </a:r>
          </a:p>
          <a:p>
            <a:pPr marL="285750" indent="-285750" algn="just">
              <a:lnSpc>
                <a:spcPct val="150000"/>
              </a:lnSpc>
              <a:buClr>
                <a:srgbClr val="861236"/>
              </a:buClr>
              <a:buFont typeface="Wingdings" panose="05000000000000000000" pitchFamily="2" charset="2"/>
              <a:buChar char="ü"/>
            </a:pPr>
            <a:r>
              <a:rPr lang="es-ES" sz="1400" dirty="0">
                <a:latin typeface="Raleway" pitchFamily="2" charset="0"/>
              </a:rPr>
              <a:t>Viudo o viuda de español o española, si a la muerte del cónyuge no se encontrasen separados de hecho o de derecho.</a:t>
            </a:r>
          </a:p>
          <a:p>
            <a:pPr marL="285750" indent="-285750" algn="just">
              <a:lnSpc>
                <a:spcPct val="150000"/>
              </a:lnSpc>
              <a:buClr>
                <a:srgbClr val="861236"/>
              </a:buClr>
              <a:buFont typeface="Wingdings" panose="05000000000000000000" pitchFamily="2" charset="2"/>
              <a:buChar char="ü"/>
            </a:pPr>
            <a:r>
              <a:rPr lang="es-ES" sz="1400" dirty="0">
                <a:latin typeface="Raleway" pitchFamily="2" charset="0"/>
              </a:rPr>
              <a:t>Nacido fuera de España de padre o madre, abuelo o abuela que originariamente hubieran sido españoles.</a:t>
            </a:r>
          </a:p>
          <a:p>
            <a:pPr marL="285750" indent="-285750" algn="just">
              <a:lnSpc>
                <a:spcPct val="150000"/>
              </a:lnSpc>
              <a:buClr>
                <a:srgbClr val="861236"/>
              </a:buClr>
              <a:buFont typeface="Wingdings" panose="05000000000000000000" pitchFamily="2" charset="2"/>
              <a:buChar char="ü"/>
            </a:pPr>
            <a:r>
              <a:rPr lang="es-ES" sz="1400" dirty="0">
                <a:latin typeface="Raleway" pitchFamily="2" charset="0"/>
              </a:rPr>
              <a:t>El que no haya ejercitado la facultad de optar.</a:t>
            </a:r>
          </a:p>
          <a:p>
            <a:pPr marL="285750" indent="-285750" algn="just">
              <a:lnSpc>
                <a:spcPct val="150000"/>
              </a:lnSpc>
              <a:buClr>
                <a:srgbClr val="861236"/>
              </a:buClr>
              <a:buFont typeface="Wingdings" panose="05000000000000000000" pitchFamily="2" charset="2"/>
              <a:buChar char="ü"/>
            </a:pPr>
            <a:r>
              <a:rPr lang="es-ES" sz="1400" dirty="0">
                <a:latin typeface="Raleway" pitchFamily="2" charset="0"/>
              </a:rPr>
              <a:t>El que haya estado sujeto legalmente a la tutela, guarda o acogimiento de ciudadano o institución españoles durante dos años consecutivos, incluso si en el momento de la solicitud persiste esa situación.</a:t>
            </a:r>
          </a:p>
        </p:txBody>
      </p:sp>
    </p:spTree>
    <p:extLst>
      <p:ext uri="{BB962C8B-B14F-4D97-AF65-F5344CB8AC3E}">
        <p14:creationId xmlns:p14="http://schemas.microsoft.com/office/powerpoint/2010/main" val="3553014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AB01C-1C9D-A068-0401-8C6AD821B996}"/>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DF162444-C3E1-C6CD-6AA0-DC8C68A32C59}"/>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DC55ADE0-0F43-235C-0773-B38FA08F7820}"/>
              </a:ext>
            </a:extLst>
          </p:cNvPr>
          <p:cNvSpPr txBox="1"/>
          <p:nvPr/>
        </p:nvSpPr>
        <p:spPr>
          <a:xfrm>
            <a:off x="665013" y="982558"/>
            <a:ext cx="1221540" cy="369332"/>
          </a:xfrm>
          <a:prstGeom prst="rect">
            <a:avLst/>
          </a:prstGeom>
          <a:solidFill>
            <a:srgbClr val="A61834"/>
          </a:solidFill>
        </p:spPr>
        <p:txBody>
          <a:bodyPr wrap="square" lIns="91440" tIns="45720" rIns="91440" bIns="45720" rtlCol="0" anchor="t">
            <a:spAutoFit/>
          </a:bodyPr>
          <a:lstStyle/>
          <a:p>
            <a:r>
              <a:rPr lang="es-ES" b="1" dirty="0">
                <a:solidFill>
                  <a:schemeClr val="bg1"/>
                </a:solidFill>
                <a:latin typeface="Raleway"/>
              </a:rPr>
              <a:t>Pruebas</a:t>
            </a:r>
          </a:p>
        </p:txBody>
      </p:sp>
      <p:sp>
        <p:nvSpPr>
          <p:cNvPr id="10" name="CuadroTexto 9">
            <a:extLst>
              <a:ext uri="{FF2B5EF4-FFF2-40B4-BE49-F238E27FC236}">
                <a16:creationId xmlns:a16="http://schemas.microsoft.com/office/drawing/2014/main" id="{CA2CEDE4-B5A4-5CB0-8A94-71E10999290B}"/>
              </a:ext>
            </a:extLst>
          </p:cNvPr>
          <p:cNvSpPr txBox="1"/>
          <p:nvPr/>
        </p:nvSpPr>
        <p:spPr>
          <a:xfrm>
            <a:off x="2037031" y="1819747"/>
            <a:ext cx="9962174" cy="3237868"/>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endParaRPr lang="en-US">
              <a:solidFill>
                <a:schemeClr val="bg1">
                  <a:lumMod val="50000"/>
                </a:schemeClr>
              </a:solidFill>
              <a:latin typeface="Raleway" pitchFamily="2" charset="0"/>
            </a:endParaRPr>
          </a:p>
          <a:p>
            <a:pPr>
              <a:spcBef>
                <a:spcPct val="20000"/>
              </a:spcBef>
              <a:spcAft>
                <a:spcPts val="600"/>
              </a:spcAft>
              <a:buClr>
                <a:schemeClr val="accent2"/>
              </a:buClr>
              <a:buSzPct val="92000"/>
              <a:buFont typeface="Wingdings 2" panose="05020102010507070707" pitchFamily="18" charset="2"/>
              <a:buChar char=""/>
            </a:pPr>
            <a:endParaRPr lang="en-US" sz="2000">
              <a:solidFill>
                <a:schemeClr val="bg1">
                  <a:lumMod val="50000"/>
                </a:schemeClr>
              </a:solidFill>
              <a:latin typeface="Raleway" pitchFamily="2" charset="0"/>
            </a:endParaRPr>
          </a:p>
          <a:p>
            <a:pPr>
              <a:spcBef>
                <a:spcPct val="20000"/>
              </a:spcBef>
              <a:spcAft>
                <a:spcPts val="600"/>
              </a:spcAft>
              <a:buClr>
                <a:schemeClr val="accent2"/>
              </a:buClr>
              <a:buSzPct val="92000"/>
            </a:pPr>
            <a:endParaRPr lang="en-US" sz="2000">
              <a:solidFill>
                <a:schemeClr val="bg1">
                  <a:lumMod val="50000"/>
                </a:schemeClr>
              </a:solidFill>
              <a:latin typeface="Raleway" pitchFamily="2" charset="0"/>
            </a:endParaRPr>
          </a:p>
        </p:txBody>
      </p:sp>
      <p:sp>
        <p:nvSpPr>
          <p:cNvPr id="5" name="CuadroTexto 4">
            <a:extLst>
              <a:ext uri="{FF2B5EF4-FFF2-40B4-BE49-F238E27FC236}">
                <a16:creationId xmlns:a16="http://schemas.microsoft.com/office/drawing/2014/main" id="{C477C9A6-0AA9-C364-9098-BDCB4D713287}"/>
              </a:ext>
            </a:extLst>
          </p:cNvPr>
          <p:cNvSpPr txBox="1"/>
          <p:nvPr/>
        </p:nvSpPr>
        <p:spPr>
          <a:xfrm>
            <a:off x="698444" y="1928100"/>
            <a:ext cx="10795111" cy="1000274"/>
          </a:xfrm>
          <a:prstGeom prst="rect">
            <a:avLst/>
          </a:prstGeom>
          <a:solidFill>
            <a:srgbClr val="A61834"/>
          </a:solidFill>
        </p:spPr>
        <p:txBody>
          <a:bodyPr wrap="square" rtlCol="0">
            <a:spAutoFit/>
          </a:bodyPr>
          <a:lstStyle/>
          <a:p>
            <a:pPr algn="just">
              <a:spcBef>
                <a:spcPts val="600"/>
              </a:spcBef>
              <a:spcAft>
                <a:spcPts val="600"/>
              </a:spcAft>
            </a:pPr>
            <a:r>
              <a:rPr lang="es-ES" b="1" dirty="0">
                <a:solidFill>
                  <a:schemeClr val="bg1"/>
                </a:solidFill>
                <a:latin typeface="Raleway" pitchFamily="2" charset="0"/>
              </a:rPr>
              <a:t>Artículo 22 </a:t>
            </a:r>
            <a:r>
              <a:rPr lang="es-ES" dirty="0">
                <a:solidFill>
                  <a:schemeClr val="bg1"/>
                </a:solidFill>
                <a:latin typeface="Raleway" pitchFamily="2" charset="0"/>
              </a:rPr>
              <a:t>del Código Civil español [</a:t>
            </a:r>
            <a:r>
              <a:rPr lang="es-ES" sz="1200" dirty="0">
                <a:solidFill>
                  <a:schemeClr val="bg1"/>
                </a:solidFill>
                <a:latin typeface="Raleway" pitchFamily="2" charset="0"/>
              </a:rPr>
              <a:t>Extracto</a:t>
            </a:r>
            <a:r>
              <a:rPr lang="es-ES" dirty="0">
                <a:solidFill>
                  <a:schemeClr val="bg1"/>
                </a:solidFill>
                <a:latin typeface="Raleway" pitchFamily="2" charset="0"/>
              </a:rPr>
              <a:t>]: </a:t>
            </a:r>
          </a:p>
          <a:p>
            <a:pPr algn="just"/>
            <a:r>
              <a:rPr lang="es-ES" i="1" dirty="0">
                <a:solidFill>
                  <a:schemeClr val="bg1"/>
                </a:solidFill>
                <a:latin typeface="Raleway" pitchFamily="2" charset="0"/>
              </a:rPr>
              <a:t>“e</a:t>
            </a:r>
            <a:r>
              <a:rPr lang="es-ES" b="0" i="1" dirty="0">
                <a:solidFill>
                  <a:schemeClr val="bg1"/>
                </a:solidFill>
                <a:effectLst/>
                <a:latin typeface="Raleway" pitchFamily="2" charset="0"/>
              </a:rPr>
              <a:t>l interesado deberá justificar, en el expediente regulado por la legislación del Registro Civil, </a:t>
            </a:r>
            <a:r>
              <a:rPr lang="es-ES" b="1" i="1" dirty="0">
                <a:solidFill>
                  <a:schemeClr val="bg1"/>
                </a:solidFill>
                <a:effectLst/>
                <a:latin typeface="Raleway" pitchFamily="2" charset="0"/>
              </a:rPr>
              <a:t>buena conducta cívica </a:t>
            </a:r>
            <a:r>
              <a:rPr lang="es-ES" b="0" i="1" dirty="0">
                <a:solidFill>
                  <a:schemeClr val="bg1"/>
                </a:solidFill>
                <a:effectLst/>
                <a:latin typeface="Raleway" pitchFamily="2" charset="0"/>
              </a:rPr>
              <a:t>y suficiente grado de </a:t>
            </a:r>
            <a:r>
              <a:rPr lang="es-ES" b="1" i="1" dirty="0">
                <a:solidFill>
                  <a:schemeClr val="bg1"/>
                </a:solidFill>
                <a:effectLst/>
                <a:latin typeface="Raleway" pitchFamily="2" charset="0"/>
              </a:rPr>
              <a:t>integración en la sociedad española”.</a:t>
            </a:r>
            <a:endParaRPr lang="es-ES" b="1" i="1" dirty="0">
              <a:solidFill>
                <a:schemeClr val="bg1"/>
              </a:solidFill>
              <a:latin typeface="Raleway" pitchFamily="2" charset="0"/>
            </a:endParaRPr>
          </a:p>
        </p:txBody>
      </p:sp>
      <p:sp>
        <p:nvSpPr>
          <p:cNvPr id="7" name="Flecha: hacia abajo 6">
            <a:extLst>
              <a:ext uri="{FF2B5EF4-FFF2-40B4-BE49-F238E27FC236}">
                <a16:creationId xmlns:a16="http://schemas.microsoft.com/office/drawing/2014/main" id="{2AD29093-F03A-34AB-1C7B-13F774B112F9}"/>
              </a:ext>
            </a:extLst>
          </p:cNvPr>
          <p:cNvSpPr/>
          <p:nvPr/>
        </p:nvSpPr>
        <p:spPr>
          <a:xfrm>
            <a:off x="3004250" y="3146019"/>
            <a:ext cx="419100" cy="349367"/>
          </a:xfrm>
          <a:prstGeom prst="downArrow">
            <a:avLst/>
          </a:prstGeom>
          <a:solidFill>
            <a:srgbClr val="A61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E6D0E9FA-56D2-9425-2C24-BD87D1265AA2}"/>
              </a:ext>
            </a:extLst>
          </p:cNvPr>
          <p:cNvSpPr txBox="1"/>
          <p:nvPr/>
        </p:nvSpPr>
        <p:spPr>
          <a:xfrm>
            <a:off x="7934041" y="4522583"/>
            <a:ext cx="2247900" cy="584775"/>
          </a:xfrm>
          <a:prstGeom prst="rect">
            <a:avLst/>
          </a:prstGeom>
          <a:noFill/>
        </p:spPr>
        <p:txBody>
          <a:bodyPr wrap="square" rtlCol="0">
            <a:spAutoFit/>
          </a:bodyPr>
          <a:lstStyle/>
          <a:p>
            <a:pPr algn="ctr"/>
            <a:r>
              <a:rPr lang="es-ES" sz="1600" dirty="0">
                <a:solidFill>
                  <a:srgbClr val="4A4E4B"/>
                </a:solidFill>
                <a:latin typeface="Raleway" pitchFamily="2" charset="0"/>
              </a:rPr>
              <a:t>Antecedentes penales</a:t>
            </a:r>
          </a:p>
        </p:txBody>
      </p:sp>
      <p:sp>
        <p:nvSpPr>
          <p:cNvPr id="9" name="CuadroTexto 8">
            <a:extLst>
              <a:ext uri="{FF2B5EF4-FFF2-40B4-BE49-F238E27FC236}">
                <a16:creationId xmlns:a16="http://schemas.microsoft.com/office/drawing/2014/main" id="{ED81BC98-2711-D6B7-5A86-423CE7FFDAB6}"/>
              </a:ext>
            </a:extLst>
          </p:cNvPr>
          <p:cNvSpPr txBox="1"/>
          <p:nvPr/>
        </p:nvSpPr>
        <p:spPr>
          <a:xfrm>
            <a:off x="893075" y="4504858"/>
            <a:ext cx="4641451" cy="1403333"/>
          </a:xfrm>
          <a:prstGeom prst="rect">
            <a:avLst/>
          </a:prstGeom>
          <a:noFill/>
        </p:spPr>
        <p:txBody>
          <a:bodyPr wrap="square" rtlCol="0">
            <a:spAutoFit/>
          </a:bodyPr>
          <a:lstStyle/>
          <a:p>
            <a:pPr marL="285750" indent="-285750">
              <a:lnSpc>
                <a:spcPct val="120000"/>
              </a:lnSpc>
              <a:spcBef>
                <a:spcPts val="600"/>
              </a:spcBef>
              <a:spcAft>
                <a:spcPts val="600"/>
              </a:spcAft>
              <a:buClr>
                <a:srgbClr val="A61834"/>
              </a:buClr>
              <a:buFont typeface="Arial" panose="020B0604020202020204" pitchFamily="34" charset="0"/>
              <a:buChar char="•"/>
            </a:pPr>
            <a:r>
              <a:rPr lang="es-ES" sz="1600" dirty="0">
                <a:solidFill>
                  <a:srgbClr val="4A4E4B"/>
                </a:solidFill>
                <a:latin typeface="Raleway" pitchFamily="2" charset="0"/>
              </a:rPr>
              <a:t>Examen de conocimientos constitucionales y socioculturales de España </a:t>
            </a:r>
            <a:r>
              <a:rPr lang="es-ES" sz="1600" b="1" dirty="0">
                <a:solidFill>
                  <a:srgbClr val="A61834"/>
                </a:solidFill>
                <a:latin typeface="Raleway" pitchFamily="2" charset="0"/>
              </a:rPr>
              <a:t>(CCSE).</a:t>
            </a:r>
            <a:endParaRPr lang="es-ES" sz="1600" dirty="0">
              <a:solidFill>
                <a:srgbClr val="4A4E4B"/>
              </a:solidFill>
              <a:latin typeface="Raleway" pitchFamily="2" charset="0"/>
            </a:endParaRPr>
          </a:p>
          <a:p>
            <a:pPr marL="285750" indent="-285750">
              <a:lnSpc>
                <a:spcPct val="120000"/>
              </a:lnSpc>
              <a:spcBef>
                <a:spcPts val="600"/>
              </a:spcBef>
              <a:spcAft>
                <a:spcPts val="600"/>
              </a:spcAft>
              <a:buClr>
                <a:srgbClr val="A61834"/>
              </a:buClr>
              <a:buFont typeface="Arial" panose="020B0604020202020204" pitchFamily="34" charset="0"/>
              <a:buChar char="•"/>
            </a:pPr>
            <a:r>
              <a:rPr lang="es-ES" sz="1600" dirty="0">
                <a:solidFill>
                  <a:srgbClr val="4A4E4B"/>
                </a:solidFill>
                <a:latin typeface="Raleway" pitchFamily="2" charset="0"/>
              </a:rPr>
              <a:t>Diploma de idioma español como lengua extranjera </a:t>
            </a:r>
            <a:r>
              <a:rPr lang="es-ES" sz="1600" b="1" dirty="0">
                <a:solidFill>
                  <a:srgbClr val="A61834"/>
                </a:solidFill>
                <a:latin typeface="Raleway" pitchFamily="2" charset="0"/>
              </a:rPr>
              <a:t>(DELE) </a:t>
            </a:r>
            <a:r>
              <a:rPr lang="es-ES" sz="1600" dirty="0">
                <a:solidFill>
                  <a:srgbClr val="4A4E4B"/>
                </a:solidFill>
                <a:latin typeface="Raleway" pitchFamily="2" charset="0"/>
              </a:rPr>
              <a:t>o certificado de nivel A2.</a:t>
            </a:r>
          </a:p>
        </p:txBody>
      </p:sp>
      <p:sp>
        <p:nvSpPr>
          <p:cNvPr id="11" name="Flecha: hacia abajo 10">
            <a:extLst>
              <a:ext uri="{FF2B5EF4-FFF2-40B4-BE49-F238E27FC236}">
                <a16:creationId xmlns:a16="http://schemas.microsoft.com/office/drawing/2014/main" id="{DB97D894-A2C7-6339-E11F-D4657BDA5AE8}"/>
              </a:ext>
            </a:extLst>
          </p:cNvPr>
          <p:cNvSpPr/>
          <p:nvPr/>
        </p:nvSpPr>
        <p:spPr>
          <a:xfrm>
            <a:off x="8830819" y="3138488"/>
            <a:ext cx="419100" cy="349367"/>
          </a:xfrm>
          <a:prstGeom prst="downArrow">
            <a:avLst/>
          </a:prstGeom>
          <a:solidFill>
            <a:srgbClr val="A61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Gráfico 11" descr="Contrato contorno">
            <a:extLst>
              <a:ext uri="{FF2B5EF4-FFF2-40B4-BE49-F238E27FC236}">
                <a16:creationId xmlns:a16="http://schemas.microsoft.com/office/drawing/2014/main" id="{8A4BC9DD-EAAB-3F7A-F0A9-9FD09DB457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5604" y="3727012"/>
            <a:ext cx="584775" cy="584775"/>
          </a:xfrm>
          <a:prstGeom prst="rect">
            <a:avLst/>
          </a:prstGeom>
        </p:spPr>
      </p:pic>
      <p:pic>
        <p:nvPicPr>
          <p:cNvPr id="13" name="Gráfico 12" descr="Birrete con relleno sólido">
            <a:extLst>
              <a:ext uri="{FF2B5EF4-FFF2-40B4-BE49-F238E27FC236}">
                <a16:creationId xmlns:a16="http://schemas.microsoft.com/office/drawing/2014/main" id="{0D2E0F24-410C-BF47-CCC8-124C72212E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56600" y="3608183"/>
            <a:ext cx="914400" cy="914400"/>
          </a:xfrm>
          <a:prstGeom prst="rect">
            <a:avLst/>
          </a:prstGeom>
        </p:spPr>
      </p:pic>
    </p:spTree>
    <p:extLst>
      <p:ext uri="{BB962C8B-B14F-4D97-AF65-F5344CB8AC3E}">
        <p14:creationId xmlns:p14="http://schemas.microsoft.com/office/powerpoint/2010/main" val="379384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9BA63-3E0E-0E81-2F1B-5B1D9FCBBA8B}"/>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04353982-656C-7C85-46F4-BEF704E455F3}"/>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59753B05-3984-5515-35D8-67BEDBDF497D}"/>
              </a:ext>
            </a:extLst>
          </p:cNvPr>
          <p:cNvSpPr txBox="1"/>
          <p:nvPr/>
        </p:nvSpPr>
        <p:spPr>
          <a:xfrm>
            <a:off x="665011" y="982558"/>
            <a:ext cx="8825498" cy="369332"/>
          </a:xfrm>
          <a:prstGeom prst="rect">
            <a:avLst/>
          </a:prstGeom>
          <a:solidFill>
            <a:srgbClr val="A61834"/>
          </a:solidFill>
        </p:spPr>
        <p:txBody>
          <a:bodyPr wrap="square" lIns="91440" tIns="45720" rIns="91440" bIns="45720" rtlCol="0" anchor="t">
            <a:spAutoFit/>
          </a:bodyPr>
          <a:lstStyle/>
          <a:p>
            <a:r>
              <a:rPr lang="es-ES" b="1" dirty="0">
                <a:solidFill>
                  <a:schemeClr val="bg1"/>
                </a:solidFill>
                <a:latin typeface="Raleway"/>
              </a:rPr>
              <a:t>Pruebas | Conocimientos constitucionales y socioculturales de España (CCSE)</a:t>
            </a:r>
          </a:p>
        </p:txBody>
      </p:sp>
      <p:sp>
        <p:nvSpPr>
          <p:cNvPr id="10" name="CuadroTexto 9">
            <a:extLst>
              <a:ext uri="{FF2B5EF4-FFF2-40B4-BE49-F238E27FC236}">
                <a16:creationId xmlns:a16="http://schemas.microsoft.com/office/drawing/2014/main" id="{FE1AA81A-4DFA-6EDC-B450-FAED9796A041}"/>
              </a:ext>
            </a:extLst>
          </p:cNvPr>
          <p:cNvSpPr txBox="1"/>
          <p:nvPr/>
        </p:nvSpPr>
        <p:spPr>
          <a:xfrm>
            <a:off x="2037031" y="1819747"/>
            <a:ext cx="9962174" cy="3237868"/>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endParaRPr lang="en-US">
              <a:solidFill>
                <a:schemeClr val="bg1">
                  <a:lumMod val="50000"/>
                </a:schemeClr>
              </a:solidFill>
              <a:latin typeface="Raleway" pitchFamily="2" charset="0"/>
            </a:endParaRPr>
          </a:p>
          <a:p>
            <a:pPr>
              <a:spcBef>
                <a:spcPct val="20000"/>
              </a:spcBef>
              <a:spcAft>
                <a:spcPts val="600"/>
              </a:spcAft>
              <a:buClr>
                <a:schemeClr val="accent2"/>
              </a:buClr>
              <a:buSzPct val="92000"/>
              <a:buFont typeface="Wingdings 2" panose="05020102010507070707" pitchFamily="18" charset="2"/>
              <a:buChar char=""/>
            </a:pPr>
            <a:endParaRPr lang="en-US" sz="2000">
              <a:solidFill>
                <a:schemeClr val="bg1">
                  <a:lumMod val="50000"/>
                </a:schemeClr>
              </a:solidFill>
              <a:latin typeface="Raleway" pitchFamily="2" charset="0"/>
            </a:endParaRPr>
          </a:p>
          <a:p>
            <a:pPr>
              <a:spcBef>
                <a:spcPct val="20000"/>
              </a:spcBef>
              <a:spcAft>
                <a:spcPts val="600"/>
              </a:spcAft>
              <a:buClr>
                <a:schemeClr val="accent2"/>
              </a:buClr>
              <a:buSzPct val="92000"/>
            </a:pPr>
            <a:endParaRPr lang="en-US" sz="2000">
              <a:solidFill>
                <a:schemeClr val="bg1">
                  <a:lumMod val="50000"/>
                </a:schemeClr>
              </a:solidFill>
              <a:latin typeface="Raleway" pitchFamily="2" charset="0"/>
            </a:endParaRPr>
          </a:p>
        </p:txBody>
      </p:sp>
      <p:graphicFrame>
        <p:nvGraphicFramePr>
          <p:cNvPr id="3" name="Tabla 2">
            <a:extLst>
              <a:ext uri="{FF2B5EF4-FFF2-40B4-BE49-F238E27FC236}">
                <a16:creationId xmlns:a16="http://schemas.microsoft.com/office/drawing/2014/main" id="{896C0656-B5FD-3E8F-2608-5612B5B404F1}"/>
              </a:ext>
            </a:extLst>
          </p:cNvPr>
          <p:cNvGraphicFramePr>
            <a:graphicFrameLocks noGrp="1"/>
          </p:cNvGraphicFramePr>
          <p:nvPr>
            <p:extLst>
              <p:ext uri="{D42A27DB-BD31-4B8C-83A1-F6EECF244321}">
                <p14:modId xmlns:p14="http://schemas.microsoft.com/office/powerpoint/2010/main" val="1943724009"/>
              </p:ext>
            </p:extLst>
          </p:nvPr>
        </p:nvGraphicFramePr>
        <p:xfrm>
          <a:off x="779646" y="2548868"/>
          <a:ext cx="10881795" cy="2760218"/>
        </p:xfrm>
        <a:graphic>
          <a:graphicData uri="http://schemas.openxmlformats.org/drawingml/2006/table">
            <a:tbl>
              <a:tblPr bandRow="1">
                <a:tableStyleId>{9D7B26C5-4107-4FEC-AEDC-1716B250A1EF}</a:tableStyleId>
              </a:tblPr>
              <a:tblGrid>
                <a:gridCol w="2136183">
                  <a:extLst>
                    <a:ext uri="{9D8B030D-6E8A-4147-A177-3AD203B41FA5}">
                      <a16:colId xmlns:a16="http://schemas.microsoft.com/office/drawing/2014/main" val="4046701866"/>
                    </a:ext>
                  </a:extLst>
                </a:gridCol>
                <a:gridCol w="8745612">
                  <a:extLst>
                    <a:ext uri="{9D8B030D-6E8A-4147-A177-3AD203B41FA5}">
                      <a16:colId xmlns:a16="http://schemas.microsoft.com/office/drawing/2014/main" val="3468521115"/>
                    </a:ext>
                  </a:extLst>
                </a:gridCol>
              </a:tblGrid>
              <a:tr h="370840">
                <a:tc>
                  <a:txBody>
                    <a:bodyPr/>
                    <a:lstStyle/>
                    <a:p>
                      <a:pPr algn="r"/>
                      <a:r>
                        <a:rPr lang="es-ES" sz="1600" b="1" dirty="0">
                          <a:solidFill>
                            <a:srgbClr val="A61834"/>
                          </a:solidFill>
                          <a:latin typeface="Raleway" pitchFamily="2" charset="0"/>
                        </a:rPr>
                        <a:t>Exentos</a:t>
                      </a:r>
                    </a:p>
                  </a:txBody>
                  <a:tcPr anchor="ctr">
                    <a:lnT w="12700" cap="flat" cmpd="sng" algn="ctr">
                      <a:solidFill>
                        <a:srgbClr val="A61834"/>
                      </a:solidFill>
                      <a:prstDash val="solid"/>
                      <a:round/>
                      <a:headEnd type="none" w="med" len="med"/>
                      <a:tailEnd type="none" w="med" len="med"/>
                    </a:lnT>
                    <a:solidFill>
                      <a:schemeClr val="tx2">
                        <a:lumMod val="20000"/>
                        <a:lumOff val="80000"/>
                        <a:alpha val="20000"/>
                      </a:schemeClr>
                    </a:solidFill>
                  </a:tcPr>
                </a:tc>
                <a:tc>
                  <a:txBody>
                    <a:bodyPr/>
                    <a:lstStyle/>
                    <a:p>
                      <a:pPr marL="285750" indent="-285750">
                        <a:lnSpc>
                          <a:spcPct val="120000"/>
                        </a:lnSpc>
                        <a:spcBef>
                          <a:spcPts val="600"/>
                        </a:spcBef>
                        <a:spcAft>
                          <a:spcPts val="600"/>
                        </a:spcAft>
                        <a:buClr>
                          <a:srgbClr val="A61834"/>
                        </a:buClr>
                        <a:buFont typeface="Arial" panose="020B0604020202020204" pitchFamily="34" charset="0"/>
                        <a:buChar char="•"/>
                      </a:pPr>
                      <a:r>
                        <a:rPr lang="es-ES" sz="1400" dirty="0">
                          <a:solidFill>
                            <a:schemeClr val="bg1">
                              <a:lumMod val="50000"/>
                            </a:schemeClr>
                          </a:solidFill>
                          <a:latin typeface="Raleway" pitchFamily="2" charset="0"/>
                        </a:rPr>
                        <a:t>Los menores de edad, y</a:t>
                      </a:r>
                    </a:p>
                    <a:p>
                      <a:pPr marL="285750" indent="-285750">
                        <a:lnSpc>
                          <a:spcPct val="120000"/>
                        </a:lnSpc>
                        <a:spcBef>
                          <a:spcPts val="600"/>
                        </a:spcBef>
                        <a:spcAft>
                          <a:spcPts val="600"/>
                        </a:spcAft>
                        <a:buClr>
                          <a:srgbClr val="A61834"/>
                        </a:buClr>
                        <a:buFont typeface="Arial" panose="020B0604020202020204" pitchFamily="34" charset="0"/>
                        <a:buChar char="•"/>
                      </a:pPr>
                      <a:r>
                        <a:rPr lang="es-ES" sz="1400" dirty="0">
                          <a:solidFill>
                            <a:schemeClr val="bg1">
                              <a:lumMod val="50000"/>
                            </a:schemeClr>
                          </a:solidFill>
                          <a:latin typeface="Raleway" pitchFamily="2" charset="0"/>
                        </a:rPr>
                        <a:t>las personas con la capacidad modificada judicialmente.</a:t>
                      </a:r>
                    </a:p>
                  </a:txBody>
                  <a:tcPr anchor="ctr">
                    <a:lnT w="12700" cap="flat" cmpd="sng" algn="ctr">
                      <a:solidFill>
                        <a:srgbClr val="A61834"/>
                      </a:solidFill>
                      <a:prstDash val="solid"/>
                      <a:round/>
                      <a:headEnd type="none" w="med" len="med"/>
                      <a:tailEnd type="none" w="med" len="med"/>
                    </a:lnT>
                    <a:solidFill>
                      <a:schemeClr val="tx2">
                        <a:lumMod val="20000"/>
                        <a:lumOff val="80000"/>
                        <a:alpha val="20000"/>
                      </a:schemeClr>
                    </a:solidFill>
                  </a:tcPr>
                </a:tc>
                <a:extLst>
                  <a:ext uri="{0D108BD9-81ED-4DB2-BD59-A6C34878D82A}">
                    <a16:rowId xmlns:a16="http://schemas.microsoft.com/office/drawing/2014/main" val="1994688384"/>
                  </a:ext>
                </a:extLst>
              </a:tr>
              <a:tr h="370840">
                <a:tc>
                  <a:txBody>
                    <a:bodyPr/>
                    <a:lstStyle/>
                    <a:p>
                      <a:pPr algn="r"/>
                      <a:r>
                        <a:rPr lang="es-ES" sz="1600" b="1" dirty="0">
                          <a:solidFill>
                            <a:srgbClr val="A61834"/>
                          </a:solidFill>
                          <a:latin typeface="Raleway" pitchFamily="2" charset="0"/>
                        </a:rPr>
                        <a:t>Dispensados</a:t>
                      </a:r>
                    </a:p>
                  </a:txBody>
                  <a:tcPr anchor="ctr">
                    <a:lnB w="12700" cap="flat" cmpd="sng" algn="ctr">
                      <a:noFill/>
                      <a:prstDash val="solid"/>
                      <a:round/>
                      <a:headEnd type="none" w="med" len="med"/>
                      <a:tailEnd type="none" w="med" len="med"/>
                    </a:lnB>
                  </a:tcPr>
                </a:tc>
                <a:tc>
                  <a:txBody>
                    <a:bodyPr/>
                    <a:lstStyle/>
                    <a:p>
                      <a:pPr marL="285750" indent="-285750" algn="l" fontAlgn="base">
                        <a:lnSpc>
                          <a:spcPct val="120000"/>
                        </a:lnSpc>
                        <a:spcBef>
                          <a:spcPts val="600"/>
                        </a:spcBef>
                        <a:spcAft>
                          <a:spcPts val="600"/>
                        </a:spcAft>
                        <a:buClr>
                          <a:srgbClr val="A61834"/>
                        </a:buClr>
                        <a:buFont typeface="Arial" panose="020B0604020202020204" pitchFamily="34" charset="0"/>
                        <a:buChar char="•"/>
                      </a:pPr>
                      <a:r>
                        <a:rPr lang="es-ES" sz="1400" dirty="0">
                          <a:solidFill>
                            <a:schemeClr val="bg1">
                              <a:lumMod val="50000"/>
                            </a:schemeClr>
                          </a:solidFill>
                          <a:latin typeface="Raleway" pitchFamily="2" charset="0"/>
                        </a:rPr>
                        <a:t>L</a:t>
                      </a:r>
                      <a:r>
                        <a:rPr lang="es-ES" sz="1400" b="0" i="0" dirty="0">
                          <a:solidFill>
                            <a:schemeClr val="bg1">
                              <a:lumMod val="50000"/>
                            </a:schemeClr>
                          </a:solidFill>
                          <a:effectLst/>
                          <a:latin typeface="Raleway" pitchFamily="2" charset="0"/>
                        </a:rPr>
                        <a:t>as personas que presenten trastornos o dificultades de aprendizaje en más de un 65 %.</a:t>
                      </a:r>
                    </a:p>
                    <a:p>
                      <a:pPr marL="285750" indent="-285750" algn="l" fontAlgn="base">
                        <a:lnSpc>
                          <a:spcPct val="120000"/>
                        </a:lnSpc>
                        <a:spcBef>
                          <a:spcPts val="600"/>
                        </a:spcBef>
                        <a:spcAft>
                          <a:spcPts val="600"/>
                        </a:spcAft>
                        <a:buClr>
                          <a:srgbClr val="A61834"/>
                        </a:buClr>
                        <a:buFont typeface="Arial" panose="020B0604020202020204" pitchFamily="34" charset="0"/>
                        <a:buChar char="•"/>
                      </a:pPr>
                      <a:r>
                        <a:rPr lang="es-ES" sz="1400" b="0" i="0" dirty="0">
                          <a:solidFill>
                            <a:schemeClr val="bg1">
                              <a:lumMod val="50000"/>
                            </a:schemeClr>
                          </a:solidFill>
                          <a:effectLst/>
                          <a:latin typeface="Raleway" pitchFamily="2" charset="0"/>
                        </a:rPr>
                        <a:t>Las personas que dispongan de titulación en estudios oficiales, cursados en España y en español, de nivel medio o superior; y</a:t>
                      </a:r>
                    </a:p>
                    <a:p>
                      <a:pPr marL="285750" indent="-285750" algn="l" fontAlgn="base">
                        <a:lnSpc>
                          <a:spcPct val="120000"/>
                        </a:lnSpc>
                        <a:spcBef>
                          <a:spcPts val="600"/>
                        </a:spcBef>
                        <a:spcAft>
                          <a:spcPts val="600"/>
                        </a:spcAft>
                        <a:buClr>
                          <a:srgbClr val="A61834"/>
                        </a:buClr>
                        <a:buFont typeface="Arial" panose="020B0604020202020204" pitchFamily="34" charset="0"/>
                        <a:buChar char="•"/>
                      </a:pPr>
                      <a:r>
                        <a:rPr lang="es-ES" sz="1400" dirty="0">
                          <a:solidFill>
                            <a:schemeClr val="bg1">
                              <a:lumMod val="50000"/>
                            </a:schemeClr>
                          </a:solidFill>
                          <a:latin typeface="Raleway" pitchFamily="2" charset="0"/>
                        </a:rPr>
                        <a:t>l</a:t>
                      </a:r>
                      <a:r>
                        <a:rPr lang="es-ES" sz="1400" b="0" i="0" dirty="0">
                          <a:solidFill>
                            <a:schemeClr val="bg1">
                              <a:lumMod val="50000"/>
                            </a:schemeClr>
                          </a:solidFill>
                          <a:effectLst/>
                          <a:latin typeface="Raleway" pitchFamily="2" charset="0"/>
                        </a:rPr>
                        <a:t>as personas que han realizado cursos de Educación Secundaria Obligatoria en España</a:t>
                      </a:r>
                      <a:r>
                        <a:rPr lang="es-ES" sz="1400" dirty="0">
                          <a:solidFill>
                            <a:schemeClr val="bg1">
                              <a:lumMod val="50000"/>
                            </a:schemeClr>
                          </a:solidFill>
                          <a:latin typeface="Raleway" pitchFamily="2" charset="0"/>
                        </a:rPr>
                        <a:t>(se aporta al expediente)</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845343515"/>
                  </a:ext>
                </a:extLst>
              </a:tr>
              <a:tr h="370840">
                <a:tc>
                  <a:txBody>
                    <a:bodyPr/>
                    <a:lstStyle/>
                    <a:p>
                      <a:pPr algn="r"/>
                      <a:r>
                        <a:rPr lang="es-ES" sz="1600" b="1" dirty="0">
                          <a:solidFill>
                            <a:srgbClr val="A61834"/>
                          </a:solidFill>
                          <a:latin typeface="Raleway" pitchFamily="2" charset="0"/>
                        </a:rPr>
                        <a:t>Dispensa parcial</a:t>
                      </a:r>
                    </a:p>
                  </a:txBody>
                  <a:tcPr anchor="ctr">
                    <a:lnT w="12700" cap="flat" cmpd="sng" algn="ctr">
                      <a:noFill/>
                      <a:prstDash val="solid"/>
                      <a:round/>
                      <a:headEnd type="none" w="med" len="med"/>
                      <a:tailEnd type="none" w="med" len="med"/>
                    </a:lnT>
                    <a:lnB w="12700" cap="flat" cmpd="sng" algn="ctr">
                      <a:solidFill>
                        <a:srgbClr val="A61834"/>
                      </a:solidFill>
                      <a:prstDash val="solid"/>
                      <a:round/>
                      <a:headEnd type="none" w="med" len="med"/>
                      <a:tailEnd type="none" w="med" len="med"/>
                    </a:lnB>
                    <a:solidFill>
                      <a:schemeClr val="tx2">
                        <a:lumMod val="20000"/>
                        <a:lumOff val="80000"/>
                        <a:alpha val="20000"/>
                      </a:schemeClr>
                    </a:solidFill>
                  </a:tcPr>
                </a:tc>
                <a:tc>
                  <a:txBody>
                    <a:bodyPr/>
                    <a:lstStyle/>
                    <a:p>
                      <a:pPr marL="285750" marR="0" lvl="0" indent="-285750" algn="l" defTabSz="457200" rtl="0" eaLnBrk="1" fontAlgn="auto" latinLnBrk="0" hangingPunct="1">
                        <a:lnSpc>
                          <a:spcPct val="120000"/>
                        </a:lnSpc>
                        <a:spcBef>
                          <a:spcPts val="600"/>
                        </a:spcBef>
                        <a:spcAft>
                          <a:spcPts val="600"/>
                        </a:spcAft>
                        <a:buClr>
                          <a:srgbClr val="A61834"/>
                        </a:buClr>
                        <a:buSzTx/>
                        <a:buFont typeface="Arial" panose="020B0604020202020204" pitchFamily="34" charset="0"/>
                        <a:buChar char="•"/>
                        <a:tabLst/>
                        <a:defRPr/>
                      </a:pPr>
                      <a:r>
                        <a:rPr lang="es-ES" sz="1400" b="0" i="0" dirty="0">
                          <a:solidFill>
                            <a:schemeClr val="bg1">
                              <a:lumMod val="50000"/>
                            </a:schemeClr>
                          </a:solidFill>
                          <a:effectLst/>
                          <a:latin typeface="Raleway" pitchFamily="2" charset="0"/>
                        </a:rPr>
                        <a:t>Personas que no saben leer ni escribir.</a:t>
                      </a:r>
                    </a:p>
                  </a:txBody>
                  <a:tcPr anchor="ctr">
                    <a:lnT w="12700" cap="flat" cmpd="sng" algn="ctr">
                      <a:noFill/>
                      <a:prstDash val="solid"/>
                      <a:round/>
                      <a:headEnd type="none" w="med" len="med"/>
                      <a:tailEnd type="none" w="med" len="med"/>
                    </a:lnT>
                    <a:lnB w="12700" cap="flat" cmpd="sng" algn="ctr">
                      <a:solidFill>
                        <a:srgbClr val="A61834"/>
                      </a:solidFill>
                      <a:prstDash val="solid"/>
                      <a:round/>
                      <a:headEnd type="none" w="med" len="med"/>
                      <a:tailEnd type="none" w="med" len="med"/>
                    </a:lnB>
                    <a:solidFill>
                      <a:schemeClr val="tx2">
                        <a:lumMod val="20000"/>
                        <a:lumOff val="80000"/>
                        <a:alpha val="20000"/>
                      </a:schemeClr>
                    </a:solidFill>
                  </a:tcPr>
                </a:tc>
                <a:extLst>
                  <a:ext uri="{0D108BD9-81ED-4DB2-BD59-A6C34878D82A}">
                    <a16:rowId xmlns:a16="http://schemas.microsoft.com/office/drawing/2014/main" val="156002716"/>
                  </a:ext>
                </a:extLst>
              </a:tr>
            </a:tbl>
          </a:graphicData>
        </a:graphic>
      </p:graphicFrame>
    </p:spTree>
    <p:extLst>
      <p:ext uri="{BB962C8B-B14F-4D97-AF65-F5344CB8AC3E}">
        <p14:creationId xmlns:p14="http://schemas.microsoft.com/office/powerpoint/2010/main" val="476053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D468E-5F01-B2D6-0203-C04308EB77B5}"/>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7569CCE9-7298-E41F-85C1-0C19963D31D9}"/>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7D130919-0145-4593-51BD-F3F89021C26A}"/>
              </a:ext>
            </a:extLst>
          </p:cNvPr>
          <p:cNvSpPr txBox="1"/>
          <p:nvPr/>
        </p:nvSpPr>
        <p:spPr>
          <a:xfrm>
            <a:off x="665011" y="982558"/>
            <a:ext cx="7795595" cy="369332"/>
          </a:xfrm>
          <a:prstGeom prst="rect">
            <a:avLst/>
          </a:prstGeom>
          <a:solidFill>
            <a:srgbClr val="A61834"/>
          </a:solidFill>
        </p:spPr>
        <p:txBody>
          <a:bodyPr wrap="square" lIns="91440" tIns="45720" rIns="91440" bIns="45720" rtlCol="0" anchor="t">
            <a:spAutoFit/>
          </a:bodyPr>
          <a:lstStyle/>
          <a:p>
            <a:r>
              <a:rPr lang="es-ES" b="1" dirty="0">
                <a:solidFill>
                  <a:schemeClr val="bg1"/>
                </a:solidFill>
                <a:latin typeface="Raleway"/>
              </a:rPr>
              <a:t>Pruebas | Diploma de idioma español como lengua extranjera (DELE)</a:t>
            </a:r>
          </a:p>
        </p:txBody>
      </p:sp>
      <p:graphicFrame>
        <p:nvGraphicFramePr>
          <p:cNvPr id="4" name="Tabla 3">
            <a:extLst>
              <a:ext uri="{FF2B5EF4-FFF2-40B4-BE49-F238E27FC236}">
                <a16:creationId xmlns:a16="http://schemas.microsoft.com/office/drawing/2014/main" id="{2617C16E-3419-746F-35EF-BFF7245CF718}"/>
              </a:ext>
            </a:extLst>
          </p:cNvPr>
          <p:cNvGraphicFramePr>
            <a:graphicFrameLocks noGrp="1"/>
          </p:cNvGraphicFramePr>
          <p:nvPr>
            <p:extLst>
              <p:ext uri="{D42A27DB-BD31-4B8C-83A1-F6EECF244321}">
                <p14:modId xmlns:p14="http://schemas.microsoft.com/office/powerpoint/2010/main" val="3942873742"/>
              </p:ext>
            </p:extLst>
          </p:nvPr>
        </p:nvGraphicFramePr>
        <p:xfrm>
          <a:off x="429676" y="1692220"/>
          <a:ext cx="11130883" cy="4497578"/>
        </p:xfrm>
        <a:graphic>
          <a:graphicData uri="http://schemas.openxmlformats.org/drawingml/2006/table">
            <a:tbl>
              <a:tblPr bandRow="1">
                <a:tableStyleId>{9D7B26C5-4107-4FEC-AEDC-1716B250A1EF}</a:tableStyleId>
              </a:tblPr>
              <a:tblGrid>
                <a:gridCol w="2185081">
                  <a:extLst>
                    <a:ext uri="{9D8B030D-6E8A-4147-A177-3AD203B41FA5}">
                      <a16:colId xmlns:a16="http://schemas.microsoft.com/office/drawing/2014/main" val="4046701866"/>
                    </a:ext>
                  </a:extLst>
                </a:gridCol>
                <a:gridCol w="8945802">
                  <a:extLst>
                    <a:ext uri="{9D8B030D-6E8A-4147-A177-3AD203B41FA5}">
                      <a16:colId xmlns:a16="http://schemas.microsoft.com/office/drawing/2014/main" val="3468521115"/>
                    </a:ext>
                  </a:extLst>
                </a:gridCol>
              </a:tblGrid>
              <a:tr h="370840">
                <a:tc>
                  <a:txBody>
                    <a:bodyPr/>
                    <a:lstStyle/>
                    <a:p>
                      <a:pPr algn="r"/>
                      <a:r>
                        <a:rPr lang="es-ES" sz="1600" b="1" dirty="0">
                          <a:solidFill>
                            <a:srgbClr val="A61834"/>
                          </a:solidFill>
                          <a:latin typeface="Raleway" pitchFamily="2" charset="0"/>
                        </a:rPr>
                        <a:t>Exentos</a:t>
                      </a:r>
                    </a:p>
                  </a:txBody>
                  <a:tcPr anchor="ctr">
                    <a:lnT w="12700" cap="flat" cmpd="sng" algn="ctr">
                      <a:solidFill>
                        <a:srgbClr val="A61834"/>
                      </a:solidFill>
                      <a:prstDash val="solid"/>
                      <a:round/>
                      <a:headEnd type="none" w="med" len="med"/>
                      <a:tailEnd type="none" w="med" len="med"/>
                    </a:lnT>
                    <a:solidFill>
                      <a:schemeClr val="tx2">
                        <a:lumMod val="20000"/>
                        <a:lumOff val="80000"/>
                        <a:alpha val="20000"/>
                      </a:schemeClr>
                    </a:solidFill>
                  </a:tcPr>
                </a:tc>
                <a:tc>
                  <a:txBody>
                    <a:bodyPr/>
                    <a:lstStyle/>
                    <a:p>
                      <a:pPr marL="285750" indent="-285750">
                        <a:lnSpc>
                          <a:spcPct val="120000"/>
                        </a:lnSpc>
                        <a:spcBef>
                          <a:spcPts val="600"/>
                        </a:spcBef>
                        <a:spcAft>
                          <a:spcPts val="600"/>
                        </a:spcAft>
                        <a:buClr>
                          <a:srgbClr val="A61834"/>
                        </a:buClr>
                        <a:buFont typeface="Arial" panose="020B0604020202020204" pitchFamily="34" charset="0"/>
                        <a:buChar char="•"/>
                      </a:pPr>
                      <a:r>
                        <a:rPr lang="es-ES" sz="1400" dirty="0">
                          <a:solidFill>
                            <a:schemeClr val="bg1">
                              <a:lumMod val="50000"/>
                            </a:schemeClr>
                          </a:solidFill>
                          <a:latin typeface="Raleway" pitchFamily="2" charset="0"/>
                        </a:rPr>
                        <a:t>Los nacionales de países o territorios hispanohablantes (Argentina, Bolivia, Chile, Colombia, Costa Rica, Cuba, Ecuador, El Salvador, Guatemala, Guinea Ecuatorial, Honduras, México, Nicaragua, Panamá, Paraguay, Perú, Puerto Rico, República Dominicana, Uruguay y Venezuela),</a:t>
                      </a:r>
                    </a:p>
                    <a:p>
                      <a:pPr marL="285750" indent="-285750">
                        <a:lnSpc>
                          <a:spcPct val="120000"/>
                        </a:lnSpc>
                        <a:spcBef>
                          <a:spcPts val="600"/>
                        </a:spcBef>
                        <a:spcAft>
                          <a:spcPts val="600"/>
                        </a:spcAft>
                        <a:buClr>
                          <a:srgbClr val="A61834"/>
                        </a:buClr>
                        <a:buFont typeface="Arial" panose="020B0604020202020204" pitchFamily="34" charset="0"/>
                        <a:buChar char="•"/>
                      </a:pPr>
                      <a:r>
                        <a:rPr lang="es-ES" sz="1400" dirty="0">
                          <a:solidFill>
                            <a:schemeClr val="bg1">
                              <a:lumMod val="50000"/>
                            </a:schemeClr>
                          </a:solidFill>
                          <a:latin typeface="Raleway" pitchFamily="2" charset="0"/>
                        </a:rPr>
                        <a:t>los menores de 18 años,</a:t>
                      </a:r>
                    </a:p>
                    <a:p>
                      <a:pPr marL="285750" indent="-285750">
                        <a:lnSpc>
                          <a:spcPct val="120000"/>
                        </a:lnSpc>
                        <a:spcBef>
                          <a:spcPts val="600"/>
                        </a:spcBef>
                        <a:spcAft>
                          <a:spcPts val="600"/>
                        </a:spcAft>
                        <a:buClr>
                          <a:srgbClr val="A61834"/>
                        </a:buClr>
                        <a:buFont typeface="Arial" panose="020B0604020202020204" pitchFamily="34" charset="0"/>
                        <a:buChar char="•"/>
                      </a:pPr>
                      <a:r>
                        <a:rPr lang="es-ES" sz="1400" dirty="0">
                          <a:solidFill>
                            <a:schemeClr val="bg1">
                              <a:lumMod val="50000"/>
                            </a:schemeClr>
                          </a:solidFill>
                          <a:latin typeface="Raleway" pitchFamily="2" charset="0"/>
                        </a:rPr>
                        <a:t>las personas con la capacidad modificada judicialmente,</a:t>
                      </a:r>
                    </a:p>
                    <a:p>
                      <a:pPr marL="285750" indent="-285750">
                        <a:lnSpc>
                          <a:spcPct val="120000"/>
                        </a:lnSpc>
                        <a:spcBef>
                          <a:spcPts val="600"/>
                        </a:spcBef>
                        <a:spcAft>
                          <a:spcPts val="600"/>
                        </a:spcAft>
                        <a:buClr>
                          <a:srgbClr val="A61834"/>
                        </a:buClr>
                        <a:buFont typeface="Arial" panose="020B0604020202020204" pitchFamily="34" charset="0"/>
                        <a:buChar char="•"/>
                      </a:pPr>
                      <a:r>
                        <a:rPr lang="es-ES" sz="1400" dirty="0">
                          <a:solidFill>
                            <a:schemeClr val="bg1">
                              <a:lumMod val="50000"/>
                            </a:schemeClr>
                          </a:solidFill>
                          <a:latin typeface="Raleway" pitchFamily="2" charset="0"/>
                        </a:rPr>
                        <a:t>las personas que tengan ya un diploma DELE A2 (o superior), y</a:t>
                      </a:r>
                    </a:p>
                    <a:p>
                      <a:pPr marL="285750" indent="-285750">
                        <a:lnSpc>
                          <a:spcPct val="120000"/>
                        </a:lnSpc>
                        <a:spcBef>
                          <a:spcPts val="600"/>
                        </a:spcBef>
                        <a:spcAft>
                          <a:spcPts val="600"/>
                        </a:spcAft>
                        <a:buClr>
                          <a:srgbClr val="A61834"/>
                        </a:buClr>
                        <a:buFont typeface="Arial" panose="020B0604020202020204" pitchFamily="34" charset="0"/>
                        <a:buChar char="•"/>
                      </a:pPr>
                      <a:r>
                        <a:rPr lang="es-ES" sz="1400" dirty="0">
                          <a:solidFill>
                            <a:schemeClr val="bg1">
                              <a:lumMod val="50000"/>
                            </a:schemeClr>
                          </a:solidFill>
                          <a:latin typeface="Raleway" pitchFamily="2" charset="0"/>
                        </a:rPr>
                        <a:t>las personas que tengan ya un certificado de nivel básico (A2), intermedio (B1) o avanzado (B2) de las Escuelas Oficiales de Idiomas.</a:t>
                      </a:r>
                    </a:p>
                  </a:txBody>
                  <a:tcPr anchor="ctr">
                    <a:lnT w="12700" cap="flat" cmpd="sng" algn="ctr">
                      <a:solidFill>
                        <a:srgbClr val="A61834"/>
                      </a:solidFill>
                      <a:prstDash val="solid"/>
                      <a:round/>
                      <a:headEnd type="none" w="med" len="med"/>
                      <a:tailEnd type="none" w="med" len="med"/>
                    </a:lnT>
                    <a:solidFill>
                      <a:schemeClr val="tx2">
                        <a:lumMod val="20000"/>
                        <a:lumOff val="80000"/>
                        <a:alpha val="20000"/>
                      </a:schemeClr>
                    </a:solidFill>
                  </a:tcPr>
                </a:tc>
                <a:extLst>
                  <a:ext uri="{0D108BD9-81ED-4DB2-BD59-A6C34878D82A}">
                    <a16:rowId xmlns:a16="http://schemas.microsoft.com/office/drawing/2014/main" val="1994688384"/>
                  </a:ext>
                </a:extLst>
              </a:tr>
              <a:tr h="370840">
                <a:tc>
                  <a:txBody>
                    <a:bodyPr/>
                    <a:lstStyle/>
                    <a:p>
                      <a:pPr algn="r"/>
                      <a:r>
                        <a:rPr lang="es-ES" sz="1600" b="1" dirty="0">
                          <a:solidFill>
                            <a:srgbClr val="A61834"/>
                          </a:solidFill>
                          <a:latin typeface="Raleway" pitchFamily="2" charset="0"/>
                        </a:rPr>
                        <a:t>Dispensados</a:t>
                      </a:r>
                    </a:p>
                  </a:txBody>
                  <a:tcPr anchor="ctr">
                    <a:lnB w="12700" cap="flat" cmpd="sng" algn="ctr">
                      <a:noFill/>
                      <a:prstDash val="solid"/>
                      <a:round/>
                      <a:headEnd type="none" w="med" len="med"/>
                      <a:tailEnd type="none" w="med" len="med"/>
                    </a:lnB>
                  </a:tcPr>
                </a:tc>
                <a:tc>
                  <a:txBody>
                    <a:bodyPr/>
                    <a:lstStyle/>
                    <a:p>
                      <a:pPr marL="269875" indent="-269875" algn="l" fontAlgn="base">
                        <a:lnSpc>
                          <a:spcPct val="120000"/>
                        </a:lnSpc>
                        <a:spcBef>
                          <a:spcPts val="600"/>
                        </a:spcBef>
                        <a:spcAft>
                          <a:spcPts val="600"/>
                        </a:spcAft>
                        <a:buClr>
                          <a:srgbClr val="A61834"/>
                        </a:buClr>
                        <a:buFont typeface="Arial" panose="020B0604020202020204" pitchFamily="34" charset="0"/>
                        <a:buChar char="•"/>
                      </a:pPr>
                      <a:r>
                        <a:rPr lang="es-ES" sz="1400" kern="1200" dirty="0">
                          <a:solidFill>
                            <a:schemeClr val="bg1">
                              <a:lumMod val="50000"/>
                            </a:schemeClr>
                          </a:solidFill>
                          <a:latin typeface="Raleway" pitchFamily="2" charset="0"/>
                          <a:ea typeface="+mn-ea"/>
                          <a:cs typeface="+mn-cs"/>
                        </a:rPr>
                        <a:t>Las personas que presenten trastornos o dificultades de aprendizaje en más de un 65 %,</a:t>
                      </a:r>
                    </a:p>
                    <a:p>
                      <a:pPr marL="269875" indent="-269875" algn="l" fontAlgn="base">
                        <a:lnSpc>
                          <a:spcPct val="120000"/>
                        </a:lnSpc>
                        <a:spcBef>
                          <a:spcPts val="600"/>
                        </a:spcBef>
                        <a:spcAft>
                          <a:spcPts val="600"/>
                        </a:spcAft>
                        <a:buClr>
                          <a:srgbClr val="A61834"/>
                        </a:buClr>
                        <a:buFont typeface="Arial" panose="020B0604020202020204" pitchFamily="34" charset="0"/>
                        <a:buChar char="•"/>
                      </a:pPr>
                      <a:r>
                        <a:rPr lang="es-ES" sz="1400" kern="1200" dirty="0">
                          <a:solidFill>
                            <a:schemeClr val="bg1">
                              <a:lumMod val="50000"/>
                            </a:schemeClr>
                          </a:solidFill>
                          <a:latin typeface="Raleway" pitchFamily="2" charset="0"/>
                          <a:ea typeface="+mn-ea"/>
                          <a:cs typeface="+mn-cs"/>
                        </a:rPr>
                        <a:t>las personas que dispongan de titulación en estudios oficiales, cursados en España y en español, de nivel medio o superior; y</a:t>
                      </a:r>
                    </a:p>
                    <a:p>
                      <a:pPr marL="269875" indent="-269875" algn="l" fontAlgn="base">
                        <a:lnSpc>
                          <a:spcPct val="120000"/>
                        </a:lnSpc>
                        <a:spcBef>
                          <a:spcPts val="600"/>
                        </a:spcBef>
                        <a:spcAft>
                          <a:spcPts val="600"/>
                        </a:spcAft>
                        <a:buClr>
                          <a:srgbClr val="A61834"/>
                        </a:buClr>
                        <a:buFont typeface="Arial" panose="020B0604020202020204" pitchFamily="34" charset="0"/>
                        <a:buChar char="•"/>
                      </a:pPr>
                      <a:r>
                        <a:rPr lang="es-ES" sz="1400" kern="1200" dirty="0">
                          <a:solidFill>
                            <a:schemeClr val="bg1">
                              <a:lumMod val="50000"/>
                            </a:schemeClr>
                          </a:solidFill>
                          <a:latin typeface="Raleway" pitchFamily="2" charset="0"/>
                          <a:ea typeface="+mn-ea"/>
                          <a:cs typeface="+mn-cs"/>
                        </a:rPr>
                        <a:t>las personas que han realizado cursos de Educación Secundaria Obligatoria en España.</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845343515"/>
                  </a:ext>
                </a:extLst>
              </a:tr>
              <a:tr h="370840">
                <a:tc>
                  <a:txBody>
                    <a:bodyPr/>
                    <a:lstStyle/>
                    <a:p>
                      <a:pPr algn="r"/>
                      <a:r>
                        <a:rPr lang="es-ES" sz="1600" b="1" dirty="0">
                          <a:solidFill>
                            <a:srgbClr val="A61834"/>
                          </a:solidFill>
                          <a:latin typeface="Raleway" pitchFamily="2" charset="0"/>
                        </a:rPr>
                        <a:t>Dispensa parcial</a:t>
                      </a:r>
                    </a:p>
                  </a:txBody>
                  <a:tcPr anchor="ctr">
                    <a:lnT w="12700" cap="flat" cmpd="sng" algn="ctr">
                      <a:noFill/>
                      <a:prstDash val="solid"/>
                      <a:round/>
                      <a:headEnd type="none" w="med" len="med"/>
                      <a:tailEnd type="none" w="med" len="med"/>
                    </a:lnT>
                    <a:lnB w="12700" cap="flat" cmpd="sng" algn="ctr">
                      <a:solidFill>
                        <a:srgbClr val="A61834"/>
                      </a:solidFill>
                      <a:prstDash val="solid"/>
                      <a:round/>
                      <a:headEnd type="none" w="med" len="med"/>
                      <a:tailEnd type="none" w="med" len="med"/>
                    </a:lnB>
                    <a:solidFill>
                      <a:schemeClr val="tx2">
                        <a:lumMod val="20000"/>
                        <a:lumOff val="80000"/>
                        <a:alpha val="20000"/>
                      </a:schemeClr>
                    </a:solidFill>
                  </a:tcPr>
                </a:tc>
                <a:tc>
                  <a:txBody>
                    <a:bodyPr/>
                    <a:lstStyle/>
                    <a:p>
                      <a:pPr marL="285750" marR="0" lvl="0" indent="-285750" algn="l" defTabSz="457200" rtl="0" eaLnBrk="1" fontAlgn="auto" latinLnBrk="0" hangingPunct="1">
                        <a:lnSpc>
                          <a:spcPct val="120000"/>
                        </a:lnSpc>
                        <a:spcBef>
                          <a:spcPts val="600"/>
                        </a:spcBef>
                        <a:spcAft>
                          <a:spcPts val="600"/>
                        </a:spcAft>
                        <a:buClr>
                          <a:srgbClr val="A61834"/>
                        </a:buClr>
                        <a:buSzTx/>
                        <a:buFont typeface="Arial" panose="020B0604020202020204" pitchFamily="34" charset="0"/>
                        <a:buChar char="•"/>
                        <a:tabLst/>
                        <a:defRPr/>
                      </a:pPr>
                      <a:r>
                        <a:rPr lang="es-ES" sz="1400" b="0" i="0" dirty="0">
                          <a:solidFill>
                            <a:schemeClr val="bg1">
                              <a:lumMod val="50000"/>
                            </a:schemeClr>
                          </a:solidFill>
                          <a:effectLst/>
                          <a:latin typeface="Raleway" pitchFamily="2" charset="0"/>
                        </a:rPr>
                        <a:t>Personas que no saben leer ni escribir.</a:t>
                      </a:r>
                    </a:p>
                  </a:txBody>
                  <a:tcPr anchor="ctr">
                    <a:lnT w="12700" cap="flat" cmpd="sng" algn="ctr">
                      <a:noFill/>
                      <a:prstDash val="solid"/>
                      <a:round/>
                      <a:headEnd type="none" w="med" len="med"/>
                      <a:tailEnd type="none" w="med" len="med"/>
                    </a:lnT>
                    <a:lnB w="12700" cap="flat" cmpd="sng" algn="ctr">
                      <a:solidFill>
                        <a:srgbClr val="A61834"/>
                      </a:solidFill>
                      <a:prstDash val="solid"/>
                      <a:round/>
                      <a:headEnd type="none" w="med" len="med"/>
                      <a:tailEnd type="none" w="med" len="med"/>
                    </a:lnB>
                    <a:solidFill>
                      <a:schemeClr val="tx2">
                        <a:lumMod val="20000"/>
                        <a:lumOff val="80000"/>
                        <a:alpha val="20000"/>
                      </a:schemeClr>
                    </a:solidFill>
                  </a:tcPr>
                </a:tc>
                <a:extLst>
                  <a:ext uri="{0D108BD9-81ED-4DB2-BD59-A6C34878D82A}">
                    <a16:rowId xmlns:a16="http://schemas.microsoft.com/office/drawing/2014/main" val="156002716"/>
                  </a:ext>
                </a:extLst>
              </a:tr>
            </a:tbl>
          </a:graphicData>
        </a:graphic>
      </p:graphicFrame>
    </p:spTree>
    <p:extLst>
      <p:ext uri="{BB962C8B-B14F-4D97-AF65-F5344CB8AC3E}">
        <p14:creationId xmlns:p14="http://schemas.microsoft.com/office/powerpoint/2010/main" val="3562138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D431B-FF4E-60B1-548E-47B4D80FCDFA}"/>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2DCEBA12-F70E-50A2-EDDE-CFB112F235CA}"/>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701C9456-3B37-214B-164A-29A3AB0B69D8}"/>
              </a:ext>
            </a:extLst>
          </p:cNvPr>
          <p:cNvSpPr txBox="1"/>
          <p:nvPr/>
        </p:nvSpPr>
        <p:spPr>
          <a:xfrm>
            <a:off x="665012" y="982558"/>
            <a:ext cx="3030688" cy="369332"/>
          </a:xfrm>
          <a:prstGeom prst="rect">
            <a:avLst/>
          </a:prstGeom>
          <a:solidFill>
            <a:srgbClr val="A61834"/>
          </a:solidFill>
        </p:spPr>
        <p:txBody>
          <a:bodyPr wrap="square" lIns="91440" tIns="45720" rIns="91440" bIns="45720" rtlCol="0" anchor="t">
            <a:spAutoFit/>
          </a:bodyPr>
          <a:lstStyle/>
          <a:p>
            <a:r>
              <a:rPr lang="es-ES" b="1" dirty="0">
                <a:solidFill>
                  <a:schemeClr val="bg1"/>
                </a:solidFill>
                <a:latin typeface="Raleway"/>
              </a:rPr>
              <a:t>Legalización y apostilla</a:t>
            </a:r>
          </a:p>
        </p:txBody>
      </p:sp>
      <p:sp>
        <p:nvSpPr>
          <p:cNvPr id="10" name="CuadroTexto 9">
            <a:extLst>
              <a:ext uri="{FF2B5EF4-FFF2-40B4-BE49-F238E27FC236}">
                <a16:creationId xmlns:a16="http://schemas.microsoft.com/office/drawing/2014/main" id="{D13428FC-FEB2-998E-CD20-9B18D67DA8E8}"/>
              </a:ext>
            </a:extLst>
          </p:cNvPr>
          <p:cNvSpPr txBox="1"/>
          <p:nvPr/>
        </p:nvSpPr>
        <p:spPr>
          <a:xfrm>
            <a:off x="2037031" y="1819747"/>
            <a:ext cx="9962174" cy="3237868"/>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endParaRPr lang="en-US">
              <a:solidFill>
                <a:schemeClr val="bg1">
                  <a:lumMod val="50000"/>
                </a:schemeClr>
              </a:solidFill>
              <a:latin typeface="Raleway" pitchFamily="2" charset="0"/>
            </a:endParaRPr>
          </a:p>
          <a:p>
            <a:pPr>
              <a:spcBef>
                <a:spcPct val="20000"/>
              </a:spcBef>
              <a:spcAft>
                <a:spcPts val="600"/>
              </a:spcAft>
              <a:buClr>
                <a:schemeClr val="accent2"/>
              </a:buClr>
              <a:buSzPct val="92000"/>
              <a:buFont typeface="Wingdings 2" panose="05020102010507070707" pitchFamily="18" charset="2"/>
              <a:buChar char=""/>
            </a:pPr>
            <a:endParaRPr lang="en-US" sz="2000">
              <a:solidFill>
                <a:schemeClr val="bg1">
                  <a:lumMod val="50000"/>
                </a:schemeClr>
              </a:solidFill>
              <a:latin typeface="Raleway" pitchFamily="2" charset="0"/>
            </a:endParaRPr>
          </a:p>
          <a:p>
            <a:pPr>
              <a:spcBef>
                <a:spcPct val="20000"/>
              </a:spcBef>
              <a:spcAft>
                <a:spcPts val="600"/>
              </a:spcAft>
              <a:buClr>
                <a:schemeClr val="accent2"/>
              </a:buClr>
              <a:buSzPct val="92000"/>
            </a:pPr>
            <a:endParaRPr lang="en-US" sz="2000">
              <a:solidFill>
                <a:schemeClr val="bg1">
                  <a:lumMod val="50000"/>
                </a:schemeClr>
              </a:solidFill>
              <a:latin typeface="Raleway" pitchFamily="2" charset="0"/>
            </a:endParaRPr>
          </a:p>
        </p:txBody>
      </p:sp>
      <p:graphicFrame>
        <p:nvGraphicFramePr>
          <p:cNvPr id="4" name="Marcador de contenido 3">
            <a:extLst>
              <a:ext uri="{FF2B5EF4-FFF2-40B4-BE49-F238E27FC236}">
                <a16:creationId xmlns:a16="http://schemas.microsoft.com/office/drawing/2014/main" id="{7FCCDD3A-84FE-7AA4-3725-683591E2ED4B}"/>
              </a:ext>
            </a:extLst>
          </p:cNvPr>
          <p:cNvGraphicFramePr>
            <a:graphicFrameLocks noGrp="1"/>
          </p:cNvGraphicFramePr>
          <p:nvPr>
            <p:ph idx="1"/>
            <p:extLst>
              <p:ext uri="{D42A27DB-BD31-4B8C-83A1-F6EECF244321}">
                <p14:modId xmlns:p14="http://schemas.microsoft.com/office/powerpoint/2010/main" val="4085543472"/>
              </p:ext>
            </p:extLst>
          </p:nvPr>
        </p:nvGraphicFramePr>
        <p:xfrm>
          <a:off x="3695700" y="1738896"/>
          <a:ext cx="7054111" cy="4546715"/>
        </p:xfrm>
        <a:graphic>
          <a:graphicData uri="http://schemas.openxmlformats.org/drawingml/2006/table">
            <a:tbl>
              <a:tblPr firstRow="1" firstCol="1" bandRow="1">
                <a:tableStyleId>{0E3FDE45-AF77-4B5C-9715-49D594BDF05E}</a:tableStyleId>
              </a:tblPr>
              <a:tblGrid>
                <a:gridCol w="1938982">
                  <a:extLst>
                    <a:ext uri="{9D8B030D-6E8A-4147-A177-3AD203B41FA5}">
                      <a16:colId xmlns:a16="http://schemas.microsoft.com/office/drawing/2014/main" val="505159040"/>
                    </a:ext>
                  </a:extLst>
                </a:gridCol>
                <a:gridCol w="5115129">
                  <a:extLst>
                    <a:ext uri="{9D8B030D-6E8A-4147-A177-3AD203B41FA5}">
                      <a16:colId xmlns:a16="http://schemas.microsoft.com/office/drawing/2014/main" val="3624122493"/>
                    </a:ext>
                  </a:extLst>
                </a:gridCol>
              </a:tblGrid>
              <a:tr h="349787">
                <a:tc>
                  <a:txBody>
                    <a:bodyPr/>
                    <a:lstStyle/>
                    <a:p>
                      <a:pPr algn="ctr">
                        <a:lnSpc>
                          <a:spcPct val="150000"/>
                        </a:lnSpc>
                        <a:spcBef>
                          <a:spcPts val="600"/>
                        </a:spcBef>
                        <a:spcAft>
                          <a:spcPts val="600"/>
                        </a:spcAft>
                      </a:pPr>
                      <a:r>
                        <a:rPr lang="es-ES" sz="1200" dirty="0">
                          <a:solidFill>
                            <a:schemeClr val="bg1"/>
                          </a:solidFill>
                          <a:effectLst/>
                          <a:latin typeface="Raleway" pitchFamily="2" charset="0"/>
                        </a:rPr>
                        <a:t>Convenio</a:t>
                      </a:r>
                      <a:endParaRPr lang="es-ES" sz="1200" dirty="0">
                        <a:solidFill>
                          <a:schemeClr val="bg1"/>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nchor="ctr">
                    <a:lnT w="12700" cap="flat" cmpd="sng" algn="ctr">
                      <a:solidFill>
                        <a:srgbClr val="A61834"/>
                      </a:solidFill>
                      <a:prstDash val="solid"/>
                      <a:round/>
                      <a:headEnd type="none" w="med" len="med"/>
                      <a:tailEnd type="none" w="med" len="med"/>
                    </a:lnT>
                    <a:lnB w="12700" cap="flat" cmpd="sng" algn="ctr">
                      <a:solidFill>
                        <a:srgbClr val="A61834"/>
                      </a:solidFill>
                      <a:prstDash val="solid"/>
                      <a:round/>
                      <a:headEnd type="none" w="med" len="med"/>
                      <a:tailEnd type="none" w="med" len="med"/>
                    </a:lnB>
                    <a:solidFill>
                      <a:srgbClr val="A61834"/>
                    </a:solidFill>
                  </a:tcPr>
                </a:tc>
                <a:tc>
                  <a:txBody>
                    <a:bodyPr/>
                    <a:lstStyle/>
                    <a:p>
                      <a:pPr algn="ctr">
                        <a:lnSpc>
                          <a:spcPct val="150000"/>
                        </a:lnSpc>
                        <a:spcBef>
                          <a:spcPts val="600"/>
                        </a:spcBef>
                        <a:spcAft>
                          <a:spcPts val="600"/>
                        </a:spcAft>
                      </a:pPr>
                      <a:r>
                        <a:rPr lang="es-ES" sz="1200" dirty="0">
                          <a:solidFill>
                            <a:schemeClr val="bg1"/>
                          </a:solidFill>
                          <a:effectLst/>
                          <a:latin typeface="Raleway" pitchFamily="2" charset="0"/>
                        </a:rPr>
                        <a:t>Países suscriptores</a:t>
                      </a:r>
                      <a:endParaRPr lang="es-ES" sz="1200" dirty="0">
                        <a:solidFill>
                          <a:schemeClr val="bg1"/>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nchor="ctr">
                    <a:lnT w="12700" cap="flat" cmpd="sng" algn="ctr">
                      <a:solidFill>
                        <a:srgbClr val="A61834"/>
                      </a:solidFill>
                      <a:prstDash val="solid"/>
                      <a:round/>
                      <a:headEnd type="none" w="med" len="med"/>
                      <a:tailEnd type="none" w="med" len="med"/>
                    </a:lnT>
                    <a:lnB w="12700" cap="flat" cmpd="sng" algn="ctr">
                      <a:solidFill>
                        <a:srgbClr val="A61834"/>
                      </a:solidFill>
                      <a:prstDash val="solid"/>
                      <a:round/>
                      <a:headEnd type="none" w="med" len="med"/>
                      <a:tailEnd type="none" w="med" len="med"/>
                    </a:lnB>
                    <a:solidFill>
                      <a:srgbClr val="A61834"/>
                    </a:solidFill>
                  </a:tcPr>
                </a:tc>
                <a:extLst>
                  <a:ext uri="{0D108BD9-81ED-4DB2-BD59-A6C34878D82A}">
                    <a16:rowId xmlns:a16="http://schemas.microsoft.com/office/drawing/2014/main" val="285246903"/>
                  </a:ext>
                </a:extLst>
              </a:tr>
              <a:tr h="1017823">
                <a:tc>
                  <a:txBody>
                    <a:bodyPr/>
                    <a:lstStyle/>
                    <a:p>
                      <a:pPr algn="ctr">
                        <a:lnSpc>
                          <a:spcPct val="150000"/>
                        </a:lnSpc>
                        <a:spcBef>
                          <a:spcPts val="600"/>
                        </a:spcBef>
                        <a:spcAft>
                          <a:spcPts val="600"/>
                        </a:spcAft>
                      </a:pPr>
                      <a:r>
                        <a:rPr lang="es-ES" sz="1200" dirty="0">
                          <a:solidFill>
                            <a:srgbClr val="A61834"/>
                          </a:solidFill>
                          <a:effectLst/>
                          <a:latin typeface="Raleway" pitchFamily="2" charset="0"/>
                        </a:rPr>
                        <a:t>Reglamento Europeo</a:t>
                      </a:r>
                      <a:endParaRPr lang="es-ES" sz="1200" dirty="0">
                        <a:solidFill>
                          <a:srgbClr val="A61834"/>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nchor="ctr">
                    <a:lnT w="12700" cap="flat" cmpd="sng" algn="ctr">
                      <a:solidFill>
                        <a:srgbClr val="A61834"/>
                      </a:solidFill>
                      <a:prstDash val="solid"/>
                      <a:round/>
                      <a:headEnd type="none" w="med" len="med"/>
                      <a:tailEnd type="none" w="med" len="med"/>
                    </a:lnT>
                    <a:solidFill>
                      <a:schemeClr val="tx2">
                        <a:lumMod val="20000"/>
                        <a:lumOff val="80000"/>
                        <a:alpha val="20000"/>
                      </a:schemeClr>
                    </a:solidFill>
                  </a:tcPr>
                </a:tc>
                <a:tc>
                  <a:txBody>
                    <a:bodyPr/>
                    <a:lstStyle/>
                    <a:p>
                      <a:pPr algn="just">
                        <a:lnSpc>
                          <a:spcPct val="150000"/>
                        </a:lnSpc>
                        <a:spcBef>
                          <a:spcPts val="600"/>
                        </a:spcBef>
                        <a:spcAft>
                          <a:spcPts val="600"/>
                        </a:spcAft>
                      </a:pPr>
                      <a:r>
                        <a:rPr lang="es-ES" sz="1200" dirty="0">
                          <a:solidFill>
                            <a:schemeClr val="bg1">
                              <a:lumMod val="50000"/>
                            </a:schemeClr>
                          </a:solidFill>
                          <a:effectLst/>
                          <a:latin typeface="Raleway" pitchFamily="2" charset="0"/>
                        </a:rPr>
                        <a:t>Alemania, Austria, Bélgica, Bulgaria, Chipre, Croacia, Dinamarca, Eslovaquia, Eslovenia, España, Estonia, Finlandia, Francia, Grecia, Hungría, Irlanda, Italia, Letonia, Lituania, Luxemburgo, Malta, Países Bajos, Polonia, Portugal, República Checa, Rumanía y Suecia.</a:t>
                      </a:r>
                      <a:endParaRPr lang="es-ES" sz="1200" dirty="0">
                        <a:solidFill>
                          <a:schemeClr val="bg1">
                            <a:lumMod val="50000"/>
                          </a:schemeClr>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lnT w="12700" cap="flat" cmpd="sng" algn="ctr">
                      <a:solidFill>
                        <a:srgbClr val="A61834"/>
                      </a:solidFill>
                      <a:prstDash val="solid"/>
                      <a:round/>
                      <a:headEnd type="none" w="med" len="med"/>
                      <a:tailEnd type="none" w="med" len="med"/>
                    </a:lnT>
                    <a:solidFill>
                      <a:schemeClr val="tx2">
                        <a:lumMod val="20000"/>
                        <a:lumOff val="80000"/>
                        <a:alpha val="20000"/>
                      </a:schemeClr>
                    </a:solidFill>
                  </a:tcPr>
                </a:tc>
                <a:extLst>
                  <a:ext uri="{0D108BD9-81ED-4DB2-BD59-A6C34878D82A}">
                    <a16:rowId xmlns:a16="http://schemas.microsoft.com/office/drawing/2014/main" val="2403919491"/>
                  </a:ext>
                </a:extLst>
              </a:tr>
              <a:tr h="492684">
                <a:tc>
                  <a:txBody>
                    <a:bodyPr/>
                    <a:lstStyle/>
                    <a:p>
                      <a:pPr algn="ctr">
                        <a:lnSpc>
                          <a:spcPct val="150000"/>
                        </a:lnSpc>
                        <a:spcBef>
                          <a:spcPts val="600"/>
                        </a:spcBef>
                        <a:spcAft>
                          <a:spcPts val="600"/>
                        </a:spcAft>
                      </a:pPr>
                      <a:r>
                        <a:rPr lang="es-ES" sz="1200" dirty="0">
                          <a:solidFill>
                            <a:srgbClr val="A61834"/>
                          </a:solidFill>
                          <a:effectLst/>
                          <a:latin typeface="Raleway" pitchFamily="2" charset="0"/>
                        </a:rPr>
                        <a:t>Convenio de Atenas</a:t>
                      </a:r>
                      <a:endParaRPr lang="es-ES" sz="1200" dirty="0">
                        <a:solidFill>
                          <a:srgbClr val="A61834"/>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nchor="ctr"/>
                </a:tc>
                <a:tc>
                  <a:txBody>
                    <a:bodyPr/>
                    <a:lstStyle/>
                    <a:p>
                      <a:pPr algn="just">
                        <a:lnSpc>
                          <a:spcPct val="150000"/>
                        </a:lnSpc>
                        <a:spcBef>
                          <a:spcPts val="600"/>
                        </a:spcBef>
                        <a:spcAft>
                          <a:spcPts val="600"/>
                        </a:spcAft>
                      </a:pPr>
                      <a:r>
                        <a:rPr lang="es-ES" sz="1200" dirty="0">
                          <a:solidFill>
                            <a:schemeClr val="bg1">
                              <a:lumMod val="50000"/>
                            </a:schemeClr>
                          </a:solidFill>
                          <a:effectLst/>
                          <a:latin typeface="Raleway" pitchFamily="2" charset="0"/>
                        </a:rPr>
                        <a:t>Austria, España, Francia, Grecia, Italia, Luxemburgo, Países Bajos, Polonia, Portugal, Turquía.</a:t>
                      </a:r>
                      <a:endParaRPr lang="es-ES" sz="1200" dirty="0">
                        <a:solidFill>
                          <a:schemeClr val="bg1">
                            <a:lumMod val="50000"/>
                          </a:schemeClr>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tc>
                <a:extLst>
                  <a:ext uri="{0D108BD9-81ED-4DB2-BD59-A6C34878D82A}">
                    <a16:rowId xmlns:a16="http://schemas.microsoft.com/office/drawing/2014/main" val="4152817225"/>
                  </a:ext>
                </a:extLst>
              </a:tr>
              <a:tr h="1001892">
                <a:tc>
                  <a:txBody>
                    <a:bodyPr/>
                    <a:lstStyle/>
                    <a:p>
                      <a:pPr algn="ctr">
                        <a:lnSpc>
                          <a:spcPct val="150000"/>
                        </a:lnSpc>
                        <a:spcBef>
                          <a:spcPts val="600"/>
                        </a:spcBef>
                        <a:spcAft>
                          <a:spcPts val="600"/>
                        </a:spcAft>
                      </a:pPr>
                      <a:r>
                        <a:rPr lang="es-ES" sz="1200" dirty="0">
                          <a:solidFill>
                            <a:srgbClr val="A61834"/>
                          </a:solidFill>
                          <a:effectLst/>
                          <a:latin typeface="Raleway" pitchFamily="2" charset="0"/>
                        </a:rPr>
                        <a:t>Convenio de Viena</a:t>
                      </a:r>
                      <a:endParaRPr lang="es-ES" sz="1200" dirty="0">
                        <a:solidFill>
                          <a:srgbClr val="A61834"/>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nchor="ctr">
                    <a:solidFill>
                      <a:schemeClr val="tx2">
                        <a:lumMod val="20000"/>
                        <a:lumOff val="80000"/>
                        <a:alpha val="20000"/>
                      </a:schemeClr>
                    </a:solidFill>
                  </a:tcPr>
                </a:tc>
                <a:tc>
                  <a:txBody>
                    <a:bodyPr/>
                    <a:lstStyle/>
                    <a:p>
                      <a:pPr algn="just">
                        <a:lnSpc>
                          <a:spcPct val="150000"/>
                        </a:lnSpc>
                        <a:spcBef>
                          <a:spcPts val="600"/>
                        </a:spcBef>
                        <a:spcAft>
                          <a:spcPts val="600"/>
                        </a:spcAft>
                      </a:pPr>
                      <a:r>
                        <a:rPr lang="es-ES" sz="1200" dirty="0">
                          <a:solidFill>
                            <a:schemeClr val="bg1">
                              <a:lumMod val="50000"/>
                            </a:schemeClr>
                          </a:solidFill>
                          <a:effectLst/>
                          <a:latin typeface="Raleway" pitchFamily="2" charset="0"/>
                        </a:rPr>
                        <a:t>Alemania, Austria, Bélgica, Bosnia-Herzegovina, Bulgaria, Cabo Verde, Croacia, Eslovenia, España, Estonia, Francia, Italia, Lituania, Luxemburgo. Macedonia, Moldavia, Montenegro, Países Bajos, Polonia. Portugal. Rumania. Serbia, Suiza, Turquía.</a:t>
                      </a:r>
                      <a:endParaRPr lang="es-ES" sz="1200" dirty="0">
                        <a:solidFill>
                          <a:schemeClr val="bg1">
                            <a:lumMod val="50000"/>
                          </a:schemeClr>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solidFill>
                      <a:schemeClr val="tx2">
                        <a:lumMod val="20000"/>
                        <a:lumOff val="80000"/>
                        <a:alpha val="20000"/>
                      </a:schemeClr>
                    </a:solidFill>
                  </a:tcPr>
                </a:tc>
                <a:extLst>
                  <a:ext uri="{0D108BD9-81ED-4DB2-BD59-A6C34878D82A}">
                    <a16:rowId xmlns:a16="http://schemas.microsoft.com/office/drawing/2014/main" val="1769277576"/>
                  </a:ext>
                </a:extLst>
              </a:tr>
              <a:tr h="1001892">
                <a:tc>
                  <a:txBody>
                    <a:bodyPr/>
                    <a:lstStyle/>
                    <a:p>
                      <a:pPr algn="ctr">
                        <a:lnSpc>
                          <a:spcPct val="150000"/>
                        </a:lnSpc>
                        <a:spcBef>
                          <a:spcPts val="600"/>
                        </a:spcBef>
                        <a:spcAft>
                          <a:spcPts val="600"/>
                        </a:spcAft>
                      </a:pPr>
                      <a:r>
                        <a:rPr lang="es-ES" sz="1200" dirty="0">
                          <a:solidFill>
                            <a:srgbClr val="A61834"/>
                          </a:solidFill>
                          <a:effectLst/>
                          <a:latin typeface="Raleway" pitchFamily="2" charset="0"/>
                        </a:rPr>
                        <a:t>Convenio de Londres</a:t>
                      </a:r>
                      <a:endParaRPr lang="es-ES" sz="1200" dirty="0">
                        <a:solidFill>
                          <a:srgbClr val="A61834"/>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nchor="ctr"/>
                </a:tc>
                <a:tc>
                  <a:txBody>
                    <a:bodyPr/>
                    <a:lstStyle/>
                    <a:p>
                      <a:pPr algn="just">
                        <a:lnSpc>
                          <a:spcPct val="150000"/>
                        </a:lnSpc>
                        <a:spcBef>
                          <a:spcPts val="600"/>
                        </a:spcBef>
                        <a:spcAft>
                          <a:spcPts val="600"/>
                        </a:spcAft>
                      </a:pPr>
                      <a:r>
                        <a:rPr lang="es-ES" sz="1200" dirty="0">
                          <a:solidFill>
                            <a:schemeClr val="bg1">
                              <a:lumMod val="50000"/>
                            </a:schemeClr>
                          </a:solidFill>
                          <a:effectLst/>
                          <a:latin typeface="Raleway" pitchFamily="2" charset="0"/>
                        </a:rPr>
                        <a:t>Alemania, Austria, Bélgica. Chipre. España. Estonia, Francia. Grecia, Irlanda. Islandia, Italia, Liechtenstein, Luxemburgo. Moldavia. Noruega, Países Bajos, Polonia. Portugal. Reino Unido. República Checa. Rumania. Rusia. Suecia. Suiza, Turquía.</a:t>
                      </a:r>
                      <a:endParaRPr lang="es-ES" sz="1200" dirty="0">
                        <a:solidFill>
                          <a:schemeClr val="bg1">
                            <a:lumMod val="50000"/>
                          </a:schemeClr>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tc>
                <a:extLst>
                  <a:ext uri="{0D108BD9-81ED-4DB2-BD59-A6C34878D82A}">
                    <a16:rowId xmlns:a16="http://schemas.microsoft.com/office/drawing/2014/main" val="2365827671"/>
                  </a:ext>
                </a:extLst>
              </a:tr>
              <a:tr h="484972">
                <a:tc>
                  <a:txBody>
                    <a:bodyPr/>
                    <a:lstStyle/>
                    <a:p>
                      <a:pPr algn="ctr">
                        <a:lnSpc>
                          <a:spcPct val="150000"/>
                        </a:lnSpc>
                        <a:spcBef>
                          <a:spcPts val="600"/>
                        </a:spcBef>
                        <a:spcAft>
                          <a:spcPts val="600"/>
                        </a:spcAft>
                      </a:pPr>
                      <a:r>
                        <a:rPr lang="es-ES" sz="1200" dirty="0">
                          <a:solidFill>
                            <a:srgbClr val="A61834"/>
                          </a:solidFill>
                          <a:effectLst/>
                          <a:latin typeface="Raleway" pitchFamily="2" charset="0"/>
                        </a:rPr>
                        <a:t>Canje notas con la URSS</a:t>
                      </a:r>
                      <a:endParaRPr lang="es-ES" sz="1200" dirty="0">
                        <a:solidFill>
                          <a:srgbClr val="A61834"/>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nchor="ctr">
                    <a:lnB w="12700" cap="flat" cmpd="sng" algn="ctr">
                      <a:solidFill>
                        <a:srgbClr val="A61834"/>
                      </a:solidFill>
                      <a:prstDash val="solid"/>
                      <a:round/>
                      <a:headEnd type="none" w="med" len="med"/>
                      <a:tailEnd type="none" w="med" len="med"/>
                    </a:lnB>
                    <a:solidFill>
                      <a:schemeClr val="tx2">
                        <a:lumMod val="20000"/>
                        <a:lumOff val="80000"/>
                        <a:alpha val="20000"/>
                      </a:schemeClr>
                    </a:solidFill>
                  </a:tcPr>
                </a:tc>
                <a:tc>
                  <a:txBody>
                    <a:bodyPr/>
                    <a:lstStyle/>
                    <a:p>
                      <a:pPr algn="just">
                        <a:lnSpc>
                          <a:spcPct val="150000"/>
                        </a:lnSpc>
                        <a:spcBef>
                          <a:spcPts val="600"/>
                        </a:spcBef>
                        <a:spcAft>
                          <a:spcPts val="600"/>
                        </a:spcAft>
                      </a:pPr>
                      <a:r>
                        <a:rPr lang="es-ES" sz="1200" dirty="0">
                          <a:solidFill>
                            <a:schemeClr val="bg1">
                              <a:lumMod val="50000"/>
                            </a:schemeClr>
                          </a:solidFill>
                          <a:effectLst/>
                          <a:latin typeface="Raleway" pitchFamily="2" charset="0"/>
                        </a:rPr>
                        <a:t>Rusia </a:t>
                      </a:r>
                      <a:endParaRPr lang="es-ES" sz="1200" dirty="0">
                        <a:solidFill>
                          <a:schemeClr val="bg1">
                            <a:lumMod val="50000"/>
                          </a:schemeClr>
                        </a:solidFill>
                        <a:effectLst/>
                        <a:latin typeface="Raleway" pitchFamily="2" charset="0"/>
                        <a:ea typeface="Times New Roman" panose="02020603050405020304" pitchFamily="18" charset="0"/>
                        <a:cs typeface="Times New Roman" panose="02020603050405020304" pitchFamily="18" charset="0"/>
                      </a:endParaRPr>
                    </a:p>
                  </a:txBody>
                  <a:tcPr marL="67507" marR="67507" marT="0" marB="0">
                    <a:lnB w="12700" cap="flat" cmpd="sng" algn="ctr">
                      <a:solidFill>
                        <a:srgbClr val="A61834"/>
                      </a:solidFill>
                      <a:prstDash val="solid"/>
                      <a:round/>
                      <a:headEnd type="none" w="med" len="med"/>
                      <a:tailEnd type="none" w="med" len="med"/>
                    </a:lnB>
                    <a:solidFill>
                      <a:schemeClr val="tx2">
                        <a:lumMod val="20000"/>
                        <a:lumOff val="80000"/>
                        <a:alpha val="20000"/>
                      </a:schemeClr>
                    </a:solidFill>
                  </a:tcPr>
                </a:tc>
                <a:extLst>
                  <a:ext uri="{0D108BD9-81ED-4DB2-BD59-A6C34878D82A}">
                    <a16:rowId xmlns:a16="http://schemas.microsoft.com/office/drawing/2014/main" val="2282965185"/>
                  </a:ext>
                </a:extLst>
              </a:tr>
            </a:tbl>
          </a:graphicData>
        </a:graphic>
      </p:graphicFrame>
      <p:pic>
        <p:nvPicPr>
          <p:cNvPr id="5" name="Gráfico 4" descr="Globo terrestre contorno">
            <a:extLst>
              <a:ext uri="{FF2B5EF4-FFF2-40B4-BE49-F238E27FC236}">
                <a16:creationId xmlns:a16="http://schemas.microsoft.com/office/drawing/2014/main" id="{E046AB8B-C924-9DBB-BEE8-0E5FAD85533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37678" y="2964031"/>
            <a:ext cx="2329863" cy="2329863"/>
          </a:xfrm>
          <a:prstGeom prst="rect">
            <a:avLst/>
          </a:prstGeom>
        </p:spPr>
      </p:pic>
    </p:spTree>
    <p:extLst>
      <p:ext uri="{BB962C8B-B14F-4D97-AF65-F5344CB8AC3E}">
        <p14:creationId xmlns:p14="http://schemas.microsoft.com/office/powerpoint/2010/main" val="636815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ECC4A-D3DB-59DE-A753-3342F2D49EA4}"/>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F0305663-D364-B25B-E9B0-C055003B1D7D}"/>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0F1825AE-AE13-ABAE-D7AA-EFE1058AD8FB}"/>
              </a:ext>
            </a:extLst>
          </p:cNvPr>
          <p:cNvSpPr txBox="1"/>
          <p:nvPr/>
        </p:nvSpPr>
        <p:spPr>
          <a:xfrm>
            <a:off x="665012" y="982558"/>
            <a:ext cx="2916388" cy="369332"/>
          </a:xfrm>
          <a:prstGeom prst="rect">
            <a:avLst/>
          </a:prstGeom>
          <a:solidFill>
            <a:srgbClr val="A61834"/>
          </a:solidFill>
        </p:spPr>
        <p:txBody>
          <a:bodyPr wrap="square" lIns="91440" tIns="45720" rIns="91440" bIns="45720" rtlCol="0" anchor="t">
            <a:spAutoFit/>
          </a:bodyPr>
          <a:lstStyle/>
          <a:p>
            <a:r>
              <a:rPr lang="es-ES" b="1" dirty="0">
                <a:solidFill>
                  <a:schemeClr val="bg1"/>
                </a:solidFill>
                <a:latin typeface="Raleway"/>
              </a:rPr>
              <a:t>Documentación básica</a:t>
            </a:r>
          </a:p>
        </p:txBody>
      </p:sp>
      <p:sp>
        <p:nvSpPr>
          <p:cNvPr id="16" name="CuadroTexto 15">
            <a:extLst>
              <a:ext uri="{FF2B5EF4-FFF2-40B4-BE49-F238E27FC236}">
                <a16:creationId xmlns:a16="http://schemas.microsoft.com/office/drawing/2014/main" id="{EE598982-294A-CA46-67DA-3385DE3155D8}"/>
              </a:ext>
            </a:extLst>
          </p:cNvPr>
          <p:cNvSpPr txBox="1"/>
          <p:nvPr/>
        </p:nvSpPr>
        <p:spPr>
          <a:xfrm>
            <a:off x="2216826" y="2071053"/>
            <a:ext cx="5326974" cy="4076116"/>
          </a:xfrm>
          <a:prstGeom prst="rect">
            <a:avLst/>
          </a:prstGeom>
          <a:noFill/>
        </p:spPr>
        <p:txBody>
          <a:bodyPr wrap="square" lIns="91440" tIns="45720" rIns="91440" bIns="45720" anchor="t">
            <a:spAutoFit/>
          </a:bodyPr>
          <a:lstStyle/>
          <a:p>
            <a:pPr algn="just">
              <a:lnSpc>
                <a:spcPct val="150000"/>
              </a:lnSpc>
              <a:spcBef>
                <a:spcPts val="800"/>
              </a:spcBef>
              <a:spcAft>
                <a:spcPts val="800"/>
              </a:spcAft>
              <a:buClr>
                <a:srgbClr val="861236"/>
              </a:buClr>
            </a:pPr>
            <a:r>
              <a:rPr lang="es-ES" sz="1400" dirty="0">
                <a:latin typeface="Raleway"/>
              </a:rPr>
              <a:t>Certificado de nacimiento.</a:t>
            </a:r>
          </a:p>
          <a:p>
            <a:pPr algn="just">
              <a:lnSpc>
                <a:spcPct val="150000"/>
              </a:lnSpc>
              <a:spcBef>
                <a:spcPts val="800"/>
              </a:spcBef>
              <a:spcAft>
                <a:spcPts val="800"/>
              </a:spcAft>
              <a:buClr>
                <a:srgbClr val="861236"/>
              </a:buClr>
            </a:pPr>
            <a:r>
              <a:rPr lang="es-ES" sz="1400" dirty="0">
                <a:latin typeface="Raleway"/>
              </a:rPr>
              <a:t>Mandato.</a:t>
            </a:r>
          </a:p>
          <a:p>
            <a:pPr algn="just">
              <a:lnSpc>
                <a:spcPct val="150000"/>
              </a:lnSpc>
              <a:spcBef>
                <a:spcPts val="800"/>
              </a:spcBef>
              <a:spcAft>
                <a:spcPts val="800"/>
              </a:spcAft>
              <a:buClr>
                <a:srgbClr val="861236"/>
              </a:buClr>
            </a:pPr>
            <a:r>
              <a:rPr lang="es-ES" sz="1400" dirty="0">
                <a:latin typeface="Raleway"/>
              </a:rPr>
              <a:t>Pasaporte – pasaportes – documento de identidad.</a:t>
            </a:r>
          </a:p>
          <a:p>
            <a:pPr algn="just">
              <a:lnSpc>
                <a:spcPct val="150000"/>
              </a:lnSpc>
              <a:spcBef>
                <a:spcPts val="800"/>
              </a:spcBef>
              <a:spcAft>
                <a:spcPts val="800"/>
              </a:spcAft>
              <a:buClr>
                <a:srgbClr val="861236"/>
              </a:buClr>
            </a:pPr>
            <a:r>
              <a:rPr lang="es-ES" sz="1400" dirty="0">
                <a:latin typeface="Raleway"/>
              </a:rPr>
              <a:t>Certificado de antecedentes penales</a:t>
            </a:r>
          </a:p>
          <a:p>
            <a:pPr algn="just">
              <a:lnSpc>
                <a:spcPct val="150000"/>
              </a:lnSpc>
              <a:spcBef>
                <a:spcPts val="800"/>
              </a:spcBef>
              <a:spcAft>
                <a:spcPts val="800"/>
              </a:spcAft>
              <a:buClr>
                <a:srgbClr val="861236"/>
              </a:buClr>
            </a:pPr>
            <a:r>
              <a:rPr lang="es-ES" sz="1400" dirty="0">
                <a:latin typeface="Raleway"/>
              </a:rPr>
              <a:t>CCSE</a:t>
            </a:r>
          </a:p>
          <a:p>
            <a:pPr algn="just">
              <a:lnSpc>
                <a:spcPct val="150000"/>
              </a:lnSpc>
              <a:spcBef>
                <a:spcPts val="800"/>
              </a:spcBef>
              <a:spcAft>
                <a:spcPts val="800"/>
              </a:spcAft>
              <a:buClr>
                <a:srgbClr val="861236"/>
              </a:buClr>
            </a:pPr>
            <a:r>
              <a:rPr lang="es-ES" sz="1400" dirty="0">
                <a:latin typeface="Raleway"/>
              </a:rPr>
              <a:t>DELE</a:t>
            </a:r>
          </a:p>
          <a:p>
            <a:pPr algn="just">
              <a:lnSpc>
                <a:spcPct val="150000"/>
              </a:lnSpc>
              <a:spcBef>
                <a:spcPts val="800"/>
              </a:spcBef>
              <a:spcAft>
                <a:spcPts val="800"/>
              </a:spcAft>
              <a:buClr>
                <a:srgbClr val="861236"/>
              </a:buClr>
            </a:pPr>
            <a:r>
              <a:rPr lang="es-ES" sz="1400" dirty="0">
                <a:latin typeface="Raleway"/>
              </a:rPr>
              <a:t>Certificado de matrimonio</a:t>
            </a:r>
          </a:p>
          <a:p>
            <a:pPr algn="just">
              <a:lnSpc>
                <a:spcPct val="150000"/>
              </a:lnSpc>
              <a:spcBef>
                <a:spcPts val="800"/>
              </a:spcBef>
              <a:spcAft>
                <a:spcPts val="800"/>
              </a:spcAft>
              <a:buClr>
                <a:srgbClr val="861236"/>
              </a:buClr>
            </a:pPr>
            <a:r>
              <a:rPr lang="es-ES" sz="1400" dirty="0">
                <a:latin typeface="Raleway"/>
              </a:rPr>
              <a:t>Empadronamiento.</a:t>
            </a:r>
          </a:p>
        </p:txBody>
      </p:sp>
      <p:pic>
        <p:nvPicPr>
          <p:cNvPr id="5" name="Gráfico 4" descr="Anillos de boda contorno">
            <a:extLst>
              <a:ext uri="{FF2B5EF4-FFF2-40B4-BE49-F238E27FC236}">
                <a16:creationId xmlns:a16="http://schemas.microsoft.com/office/drawing/2014/main" id="{2E0D5D82-C60F-B34A-6BD4-52A6C56244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67677" y="5119528"/>
            <a:ext cx="518868" cy="518868"/>
          </a:xfrm>
          <a:prstGeom prst="rect">
            <a:avLst/>
          </a:prstGeom>
        </p:spPr>
      </p:pic>
      <p:pic>
        <p:nvPicPr>
          <p:cNvPr id="8" name="Gráfico 7" descr="Cárcel contorno">
            <a:extLst>
              <a:ext uri="{FF2B5EF4-FFF2-40B4-BE49-F238E27FC236}">
                <a16:creationId xmlns:a16="http://schemas.microsoft.com/office/drawing/2014/main" id="{333A8251-9BC4-CB62-7CB7-B0DD63CFFC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8511" y="3644820"/>
            <a:ext cx="457200" cy="457200"/>
          </a:xfrm>
          <a:prstGeom prst="rect">
            <a:avLst/>
          </a:prstGeom>
        </p:spPr>
      </p:pic>
      <p:pic>
        <p:nvPicPr>
          <p:cNvPr id="11" name="Gráfico 10" descr="Libreta de direcciones contorno">
            <a:extLst>
              <a:ext uri="{FF2B5EF4-FFF2-40B4-BE49-F238E27FC236}">
                <a16:creationId xmlns:a16="http://schemas.microsoft.com/office/drawing/2014/main" id="{9F7EBF64-2F9B-3C9F-07D8-66851C34AE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8511" y="3112925"/>
            <a:ext cx="457200" cy="457200"/>
          </a:xfrm>
          <a:prstGeom prst="rect">
            <a:avLst/>
          </a:prstGeom>
        </p:spPr>
      </p:pic>
      <p:pic>
        <p:nvPicPr>
          <p:cNvPr id="13" name="Gráfico 12" descr="Cigüeña y bebé contorno">
            <a:extLst>
              <a:ext uri="{FF2B5EF4-FFF2-40B4-BE49-F238E27FC236}">
                <a16:creationId xmlns:a16="http://schemas.microsoft.com/office/drawing/2014/main" id="{753A07A6-C2E5-4A66-7ECD-5B2B9090BF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98511" y="2032708"/>
            <a:ext cx="457200" cy="457200"/>
          </a:xfrm>
          <a:prstGeom prst="rect">
            <a:avLst/>
          </a:prstGeom>
        </p:spPr>
      </p:pic>
      <p:pic>
        <p:nvPicPr>
          <p:cNvPr id="15" name="Gráfico 14" descr="Contrato contorno">
            <a:extLst>
              <a:ext uri="{FF2B5EF4-FFF2-40B4-BE49-F238E27FC236}">
                <a16:creationId xmlns:a16="http://schemas.microsoft.com/office/drawing/2014/main" id="{172E3CA0-4F0E-D7FF-A3DC-E87C5F5492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98511" y="2564603"/>
            <a:ext cx="457200" cy="457200"/>
          </a:xfrm>
          <a:prstGeom prst="rect">
            <a:avLst/>
          </a:prstGeom>
        </p:spPr>
      </p:pic>
      <p:pic>
        <p:nvPicPr>
          <p:cNvPr id="18" name="Gráfico 17" descr="Rollo de diplomas contorno">
            <a:extLst>
              <a:ext uri="{FF2B5EF4-FFF2-40B4-BE49-F238E27FC236}">
                <a16:creationId xmlns:a16="http://schemas.microsoft.com/office/drawing/2014/main" id="{3CF29DA9-E775-A915-4955-B5E2ED822B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44536" y="4597158"/>
            <a:ext cx="565150" cy="565150"/>
          </a:xfrm>
          <a:prstGeom prst="rect">
            <a:avLst/>
          </a:prstGeom>
        </p:spPr>
      </p:pic>
      <p:pic>
        <p:nvPicPr>
          <p:cNvPr id="20" name="Gráfico 19" descr="Periódico contorno">
            <a:extLst>
              <a:ext uri="{FF2B5EF4-FFF2-40B4-BE49-F238E27FC236}">
                <a16:creationId xmlns:a16="http://schemas.microsoft.com/office/drawing/2014/main" id="{3FA65356-A025-9D72-6A3A-A5BF97CF0F0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98511" y="4167190"/>
            <a:ext cx="457200" cy="457200"/>
          </a:xfrm>
          <a:prstGeom prst="rect">
            <a:avLst/>
          </a:prstGeom>
        </p:spPr>
      </p:pic>
      <p:pic>
        <p:nvPicPr>
          <p:cNvPr id="22" name="Gráfico 21" descr="Marcador contorno">
            <a:extLst>
              <a:ext uri="{FF2B5EF4-FFF2-40B4-BE49-F238E27FC236}">
                <a16:creationId xmlns:a16="http://schemas.microsoft.com/office/drawing/2014/main" id="{41179C39-991F-4E05-E9BC-C78A2FD97A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22422" y="5657693"/>
            <a:ext cx="609378" cy="609378"/>
          </a:xfrm>
          <a:prstGeom prst="rect">
            <a:avLst/>
          </a:prstGeom>
        </p:spPr>
      </p:pic>
    </p:spTree>
    <p:extLst>
      <p:ext uri="{BB962C8B-B14F-4D97-AF65-F5344CB8AC3E}">
        <p14:creationId xmlns:p14="http://schemas.microsoft.com/office/powerpoint/2010/main" val="1286210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3F91A-5EA0-A61F-8373-38CD34ECE617}"/>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E0457A8F-563A-F991-AC4F-50A5EF9E818C}"/>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dirty="0">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12BAD192-B581-D876-0BE8-554ACC967634}"/>
              </a:ext>
            </a:extLst>
          </p:cNvPr>
          <p:cNvSpPr txBox="1"/>
          <p:nvPr/>
        </p:nvSpPr>
        <p:spPr>
          <a:xfrm>
            <a:off x="665011" y="982558"/>
            <a:ext cx="4723065" cy="369332"/>
          </a:xfrm>
          <a:prstGeom prst="rect">
            <a:avLst/>
          </a:prstGeom>
          <a:solidFill>
            <a:srgbClr val="A61834"/>
          </a:solidFill>
        </p:spPr>
        <p:txBody>
          <a:bodyPr wrap="square" lIns="91440" tIns="45720" rIns="91440" bIns="45720" rtlCol="0" anchor="t">
            <a:spAutoFit/>
          </a:bodyPr>
          <a:lstStyle/>
          <a:p>
            <a:r>
              <a:rPr lang="es-ES" b="1" dirty="0">
                <a:solidFill>
                  <a:schemeClr val="bg1"/>
                </a:solidFill>
                <a:latin typeface="Raleway"/>
              </a:rPr>
              <a:t>Casos especiales: menores e incapaces</a:t>
            </a:r>
          </a:p>
        </p:txBody>
      </p:sp>
      <p:sp>
        <p:nvSpPr>
          <p:cNvPr id="5" name="CuadroTexto 4">
            <a:extLst>
              <a:ext uri="{FF2B5EF4-FFF2-40B4-BE49-F238E27FC236}">
                <a16:creationId xmlns:a16="http://schemas.microsoft.com/office/drawing/2014/main" id="{BF7596AE-03E6-8914-062F-500F5E30E623}"/>
              </a:ext>
            </a:extLst>
          </p:cNvPr>
          <p:cNvSpPr txBox="1"/>
          <p:nvPr/>
        </p:nvSpPr>
        <p:spPr>
          <a:xfrm>
            <a:off x="4181774" y="2654063"/>
            <a:ext cx="3850926" cy="369332"/>
          </a:xfrm>
          <a:prstGeom prst="rect">
            <a:avLst/>
          </a:prstGeom>
          <a:noFill/>
        </p:spPr>
        <p:txBody>
          <a:bodyPr wrap="square" rtlCol="0">
            <a:spAutoFit/>
          </a:bodyPr>
          <a:lstStyle/>
          <a:p>
            <a:pPr algn="ctr"/>
            <a:r>
              <a:rPr lang="es-ES" dirty="0">
                <a:solidFill>
                  <a:schemeClr val="bg1">
                    <a:lumMod val="50000"/>
                  </a:schemeClr>
                </a:solidFill>
                <a:latin typeface="Raleway" pitchFamily="2" charset="0"/>
              </a:rPr>
              <a:t>Interesado </a:t>
            </a:r>
            <a:r>
              <a:rPr lang="es-ES" b="1" dirty="0">
                <a:solidFill>
                  <a:srgbClr val="A61834"/>
                </a:solidFill>
                <a:latin typeface="Raleway" pitchFamily="2" charset="0"/>
              </a:rPr>
              <a:t>menor de 14 años</a:t>
            </a:r>
            <a:endParaRPr lang="es-ES" dirty="0">
              <a:solidFill>
                <a:schemeClr val="bg1">
                  <a:lumMod val="50000"/>
                </a:schemeClr>
              </a:solidFill>
              <a:latin typeface="Raleway" pitchFamily="2" charset="0"/>
            </a:endParaRPr>
          </a:p>
        </p:txBody>
      </p:sp>
      <p:sp>
        <p:nvSpPr>
          <p:cNvPr id="7" name="CuadroTexto 6">
            <a:extLst>
              <a:ext uri="{FF2B5EF4-FFF2-40B4-BE49-F238E27FC236}">
                <a16:creationId xmlns:a16="http://schemas.microsoft.com/office/drawing/2014/main" id="{256B3C57-79B9-E3E9-E872-F900D417F6C7}"/>
              </a:ext>
            </a:extLst>
          </p:cNvPr>
          <p:cNvSpPr txBox="1"/>
          <p:nvPr/>
        </p:nvSpPr>
        <p:spPr>
          <a:xfrm>
            <a:off x="607546" y="2679998"/>
            <a:ext cx="2768111" cy="923330"/>
          </a:xfrm>
          <a:prstGeom prst="rect">
            <a:avLst/>
          </a:prstGeom>
          <a:noFill/>
        </p:spPr>
        <p:txBody>
          <a:bodyPr wrap="square" rtlCol="0">
            <a:spAutoFit/>
          </a:bodyPr>
          <a:lstStyle/>
          <a:p>
            <a:pPr algn="ctr"/>
            <a:r>
              <a:rPr lang="es-ES" dirty="0">
                <a:solidFill>
                  <a:schemeClr val="bg1">
                    <a:lumMod val="50000"/>
                  </a:schemeClr>
                </a:solidFill>
                <a:latin typeface="Raleway" pitchFamily="2" charset="0"/>
              </a:rPr>
              <a:t>Interesado </a:t>
            </a:r>
            <a:r>
              <a:rPr lang="es-ES" b="1" dirty="0">
                <a:solidFill>
                  <a:srgbClr val="A61834"/>
                </a:solidFill>
                <a:latin typeface="Raleway" pitchFamily="2" charset="0"/>
              </a:rPr>
              <a:t>mayor de 14 años</a:t>
            </a:r>
            <a:r>
              <a:rPr lang="es-ES" dirty="0">
                <a:solidFill>
                  <a:schemeClr val="bg1">
                    <a:lumMod val="50000"/>
                  </a:schemeClr>
                </a:solidFill>
                <a:latin typeface="Raleway" pitchFamily="2" charset="0"/>
              </a:rPr>
              <a:t> asistido por su </a:t>
            </a:r>
            <a:r>
              <a:rPr lang="es-ES" b="1" dirty="0">
                <a:solidFill>
                  <a:srgbClr val="A61834"/>
                </a:solidFill>
                <a:latin typeface="Raleway" pitchFamily="2" charset="0"/>
              </a:rPr>
              <a:t>representante legal</a:t>
            </a:r>
            <a:r>
              <a:rPr lang="es-ES" dirty="0">
                <a:solidFill>
                  <a:srgbClr val="A61834"/>
                </a:solidFill>
                <a:latin typeface="Raleway" pitchFamily="2" charset="0"/>
              </a:rPr>
              <a:t>.</a:t>
            </a:r>
          </a:p>
        </p:txBody>
      </p:sp>
      <p:sp>
        <p:nvSpPr>
          <p:cNvPr id="8" name="CuadroTexto 7">
            <a:extLst>
              <a:ext uri="{FF2B5EF4-FFF2-40B4-BE49-F238E27FC236}">
                <a16:creationId xmlns:a16="http://schemas.microsoft.com/office/drawing/2014/main" id="{CEFE3309-7002-466D-AD74-50ABC3A92553}"/>
              </a:ext>
            </a:extLst>
          </p:cNvPr>
          <p:cNvSpPr txBox="1"/>
          <p:nvPr/>
        </p:nvSpPr>
        <p:spPr>
          <a:xfrm>
            <a:off x="8644988" y="2689404"/>
            <a:ext cx="2850411" cy="646331"/>
          </a:xfrm>
          <a:prstGeom prst="rect">
            <a:avLst/>
          </a:prstGeom>
          <a:noFill/>
        </p:spPr>
        <p:txBody>
          <a:bodyPr wrap="square" rtlCol="0">
            <a:spAutoFit/>
          </a:bodyPr>
          <a:lstStyle/>
          <a:p>
            <a:pPr algn="ctr"/>
            <a:r>
              <a:rPr lang="es-ES" dirty="0">
                <a:solidFill>
                  <a:schemeClr val="bg1">
                    <a:lumMod val="50000"/>
                  </a:schemeClr>
                </a:solidFill>
                <a:latin typeface="Raleway" pitchFamily="2" charset="0"/>
              </a:rPr>
              <a:t>Persona con capacidad jurídica modificada.</a:t>
            </a:r>
          </a:p>
        </p:txBody>
      </p:sp>
      <p:pic>
        <p:nvPicPr>
          <p:cNvPr id="11" name="Gráfico 10" descr="Dos hombres contorno">
            <a:extLst>
              <a:ext uri="{FF2B5EF4-FFF2-40B4-BE49-F238E27FC236}">
                <a16:creationId xmlns:a16="http://schemas.microsoft.com/office/drawing/2014/main" id="{244CD8EC-925B-EF7E-9308-880DB4FBB1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58049" y="1726607"/>
            <a:ext cx="923329" cy="923329"/>
          </a:xfrm>
          <a:prstGeom prst="rect">
            <a:avLst/>
          </a:prstGeom>
        </p:spPr>
      </p:pic>
      <p:pic>
        <p:nvPicPr>
          <p:cNvPr id="12" name="Gráfico 11" descr="Cerebro en la cabeza contorno">
            <a:extLst>
              <a:ext uri="{FF2B5EF4-FFF2-40B4-BE49-F238E27FC236}">
                <a16:creationId xmlns:a16="http://schemas.microsoft.com/office/drawing/2014/main" id="{D5E993D1-2ECB-29F4-8239-51A7BC3BAE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58443" y="1636136"/>
            <a:ext cx="1013800" cy="1013800"/>
          </a:xfrm>
          <a:prstGeom prst="rect">
            <a:avLst/>
          </a:prstGeom>
        </p:spPr>
      </p:pic>
      <p:sp>
        <p:nvSpPr>
          <p:cNvPr id="3" name="CuadroTexto 2">
            <a:extLst>
              <a:ext uri="{FF2B5EF4-FFF2-40B4-BE49-F238E27FC236}">
                <a16:creationId xmlns:a16="http://schemas.microsoft.com/office/drawing/2014/main" id="{E6F4C176-C8B9-DF92-9C1E-9039F94EC017}"/>
              </a:ext>
            </a:extLst>
          </p:cNvPr>
          <p:cNvSpPr txBox="1"/>
          <p:nvPr/>
        </p:nvSpPr>
        <p:spPr>
          <a:xfrm>
            <a:off x="4292823" y="4450477"/>
            <a:ext cx="3606353" cy="2009653"/>
          </a:xfrm>
          <a:prstGeom prst="rect">
            <a:avLst/>
          </a:prstGeom>
          <a:solidFill>
            <a:schemeClr val="bg1">
              <a:lumMod val="95000"/>
            </a:schemeClr>
          </a:solidFill>
        </p:spPr>
        <p:txBody>
          <a:bodyPr wrap="square" rtlCol="0">
            <a:spAutoFit/>
          </a:bodyPr>
          <a:lstStyle/>
          <a:p>
            <a:pPr marL="0" lvl="1" algn="ctr">
              <a:lnSpc>
                <a:spcPct val="120000"/>
              </a:lnSpc>
              <a:spcBef>
                <a:spcPts val="600"/>
              </a:spcBef>
            </a:pPr>
            <a:r>
              <a:rPr lang="es-ES" sz="1200" b="1" dirty="0">
                <a:solidFill>
                  <a:schemeClr val="tx1">
                    <a:lumMod val="65000"/>
                    <a:lumOff val="35000"/>
                  </a:schemeClr>
                </a:solidFill>
                <a:latin typeface="Raleway" pitchFamily="2" charset="0"/>
              </a:rPr>
              <a:t>Existe acuerdo, pero</a:t>
            </a:r>
            <a:r>
              <a:rPr lang="es-ES" sz="1200" dirty="0">
                <a:solidFill>
                  <a:schemeClr val="tx1">
                    <a:lumMod val="65000"/>
                    <a:lumOff val="35000"/>
                  </a:schemeClr>
                </a:solidFill>
                <a:latin typeface="Raleway" pitchFamily="2" charset="0"/>
              </a:rPr>
              <a:t>…</a:t>
            </a:r>
          </a:p>
          <a:p>
            <a:pPr marL="266700" lvl="2" indent="-171450">
              <a:lnSpc>
                <a:spcPct val="120000"/>
              </a:lnSpc>
              <a:spcBef>
                <a:spcPts val="600"/>
              </a:spcBef>
              <a:buFont typeface="Arial" panose="020B0604020202020204" pitchFamily="34" charset="0"/>
              <a:buChar char="•"/>
            </a:pPr>
            <a:r>
              <a:rPr lang="es-ES" sz="1200" dirty="0">
                <a:latin typeface="Raleway" pitchFamily="2" charset="0"/>
              </a:rPr>
              <a:t>Uno de los progenitores está ausente.</a:t>
            </a:r>
          </a:p>
          <a:p>
            <a:pPr marL="266700" lvl="2" indent="-171450">
              <a:lnSpc>
                <a:spcPct val="120000"/>
              </a:lnSpc>
              <a:spcBef>
                <a:spcPts val="600"/>
              </a:spcBef>
              <a:buFont typeface="Arial" panose="020B0604020202020204" pitchFamily="34" charset="0"/>
              <a:buChar char="•"/>
            </a:pPr>
            <a:r>
              <a:rPr lang="es-ES" sz="1200" dirty="0">
                <a:latin typeface="Raleway" pitchFamily="2" charset="0"/>
              </a:rPr>
              <a:t>Sólo uno de los progenitores ejerce la patria potestad.</a:t>
            </a:r>
          </a:p>
          <a:p>
            <a:pPr marL="266700" lvl="2" indent="-171450">
              <a:lnSpc>
                <a:spcPct val="120000"/>
              </a:lnSpc>
              <a:spcBef>
                <a:spcPts val="600"/>
              </a:spcBef>
              <a:buFont typeface="Arial" panose="020B0604020202020204" pitchFamily="34" charset="0"/>
              <a:buChar char="•"/>
            </a:pPr>
            <a:r>
              <a:rPr lang="es-ES" sz="1200" dirty="0">
                <a:latin typeface="Raleway" pitchFamily="2" charset="0"/>
              </a:rPr>
              <a:t>Uno de los progenitores ha fallecido.</a:t>
            </a:r>
          </a:p>
          <a:p>
            <a:pPr marL="266700" lvl="2" indent="-171450">
              <a:lnSpc>
                <a:spcPct val="120000"/>
              </a:lnSpc>
              <a:spcBef>
                <a:spcPts val="600"/>
              </a:spcBef>
              <a:buFont typeface="Arial" panose="020B0604020202020204" pitchFamily="34" charset="0"/>
              <a:buChar char="•"/>
            </a:pPr>
            <a:r>
              <a:rPr lang="es-ES" sz="1200" dirty="0">
                <a:latin typeface="Raleway" pitchFamily="2" charset="0"/>
              </a:rPr>
              <a:t>Uno de los progenitores está incapacitado.</a:t>
            </a:r>
          </a:p>
          <a:p>
            <a:pPr marL="266700" lvl="2" indent="-171450">
              <a:lnSpc>
                <a:spcPct val="120000"/>
              </a:lnSpc>
              <a:spcBef>
                <a:spcPts val="600"/>
              </a:spcBef>
              <a:buFont typeface="Arial" panose="020B0604020202020204" pitchFamily="34" charset="0"/>
              <a:buChar char="•"/>
            </a:pPr>
            <a:r>
              <a:rPr lang="es-ES" sz="1200" dirty="0">
                <a:latin typeface="Raleway" pitchFamily="2" charset="0"/>
              </a:rPr>
              <a:t>Menor tutelado por una institución</a:t>
            </a:r>
            <a:r>
              <a:rPr lang="es-ES" sz="1200" dirty="0">
                <a:solidFill>
                  <a:schemeClr val="accent3"/>
                </a:solidFill>
                <a:latin typeface="Raleway" pitchFamily="2" charset="0"/>
              </a:rPr>
              <a:t>.</a:t>
            </a:r>
          </a:p>
        </p:txBody>
      </p:sp>
      <p:sp>
        <p:nvSpPr>
          <p:cNvPr id="13" name="CuadroTexto 12">
            <a:extLst>
              <a:ext uri="{FF2B5EF4-FFF2-40B4-BE49-F238E27FC236}">
                <a16:creationId xmlns:a16="http://schemas.microsoft.com/office/drawing/2014/main" id="{37F9D8FC-9D71-8345-1418-411C62B97F43}"/>
              </a:ext>
            </a:extLst>
          </p:cNvPr>
          <p:cNvSpPr txBox="1"/>
          <p:nvPr/>
        </p:nvSpPr>
        <p:spPr>
          <a:xfrm>
            <a:off x="1351868" y="4450477"/>
            <a:ext cx="2461567" cy="461665"/>
          </a:xfrm>
          <a:prstGeom prst="rect">
            <a:avLst/>
          </a:prstGeom>
          <a:solidFill>
            <a:srgbClr val="BEB99A"/>
          </a:solidFill>
        </p:spPr>
        <p:txBody>
          <a:bodyPr wrap="square" rtlCol="0">
            <a:spAutoFit/>
          </a:bodyPr>
          <a:lstStyle/>
          <a:p>
            <a:pPr marL="0" lvl="1" algn="ctr"/>
            <a:r>
              <a:rPr lang="es-ES" sz="1200" b="1" dirty="0">
                <a:solidFill>
                  <a:schemeClr val="bg1"/>
                </a:solidFill>
                <a:latin typeface="Raleway" pitchFamily="2" charset="0"/>
              </a:rPr>
              <a:t>Existe acuerdo entre ambos progenitores</a:t>
            </a:r>
            <a:r>
              <a:rPr lang="es-ES" sz="1200" dirty="0">
                <a:solidFill>
                  <a:schemeClr val="bg1"/>
                </a:solidFill>
                <a:latin typeface="Raleway" pitchFamily="2" charset="0"/>
              </a:rPr>
              <a:t>.</a:t>
            </a:r>
          </a:p>
        </p:txBody>
      </p:sp>
      <p:sp>
        <p:nvSpPr>
          <p:cNvPr id="14" name="CuadroTexto 13">
            <a:extLst>
              <a:ext uri="{FF2B5EF4-FFF2-40B4-BE49-F238E27FC236}">
                <a16:creationId xmlns:a16="http://schemas.microsoft.com/office/drawing/2014/main" id="{63E5DE37-A1C5-FE09-68CE-2C22C8F34265}"/>
              </a:ext>
            </a:extLst>
          </p:cNvPr>
          <p:cNvSpPr txBox="1"/>
          <p:nvPr/>
        </p:nvSpPr>
        <p:spPr>
          <a:xfrm>
            <a:off x="8378564" y="4460156"/>
            <a:ext cx="3606353" cy="670825"/>
          </a:xfrm>
          <a:prstGeom prst="rect">
            <a:avLst/>
          </a:prstGeom>
          <a:solidFill>
            <a:srgbClr val="A61834"/>
          </a:solidFill>
        </p:spPr>
        <p:txBody>
          <a:bodyPr wrap="square" rtlCol="0">
            <a:spAutoFit/>
          </a:bodyPr>
          <a:lstStyle/>
          <a:p>
            <a:pPr marL="0" lvl="1" algn="ctr">
              <a:lnSpc>
                <a:spcPct val="120000"/>
              </a:lnSpc>
              <a:spcBef>
                <a:spcPts val="600"/>
              </a:spcBef>
              <a:spcAft>
                <a:spcPts val="600"/>
              </a:spcAft>
            </a:pPr>
            <a:r>
              <a:rPr lang="es-ES" sz="1200" b="1" dirty="0">
                <a:solidFill>
                  <a:schemeClr val="bg1"/>
                </a:solidFill>
                <a:latin typeface="Raleway" pitchFamily="2" charset="0"/>
              </a:rPr>
              <a:t>No hay acuerdo</a:t>
            </a:r>
          </a:p>
          <a:p>
            <a:pPr marL="361950" lvl="2" indent="-198438">
              <a:lnSpc>
                <a:spcPct val="120000"/>
              </a:lnSpc>
              <a:spcBef>
                <a:spcPts val="600"/>
              </a:spcBef>
              <a:spcAft>
                <a:spcPts val="600"/>
              </a:spcAft>
              <a:buFont typeface="Arial" panose="020B0604020202020204" pitchFamily="34" charset="0"/>
              <a:buChar char="•"/>
            </a:pPr>
            <a:r>
              <a:rPr lang="es-ES" sz="1200" dirty="0">
                <a:solidFill>
                  <a:schemeClr val="bg1"/>
                </a:solidFill>
                <a:latin typeface="Raleway" pitchFamily="2" charset="0"/>
              </a:rPr>
              <a:t>Autorización encargado del registro civil.</a:t>
            </a:r>
          </a:p>
        </p:txBody>
      </p:sp>
      <p:cxnSp>
        <p:nvCxnSpPr>
          <p:cNvPr id="16" name="Conector recto de flecha 15">
            <a:extLst>
              <a:ext uri="{FF2B5EF4-FFF2-40B4-BE49-F238E27FC236}">
                <a16:creationId xmlns:a16="http://schemas.microsoft.com/office/drawing/2014/main" id="{8478E620-F659-41A4-3A17-D21B42BA260C}"/>
              </a:ext>
            </a:extLst>
          </p:cNvPr>
          <p:cNvCxnSpPr/>
          <p:nvPr/>
        </p:nvCxnSpPr>
        <p:spPr>
          <a:xfrm>
            <a:off x="6138050" y="3081163"/>
            <a:ext cx="1" cy="1163637"/>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Gráfico 19" descr="Colegiala contorno">
            <a:extLst>
              <a:ext uri="{FF2B5EF4-FFF2-40B4-BE49-F238E27FC236}">
                <a16:creationId xmlns:a16="http://schemas.microsoft.com/office/drawing/2014/main" id="{9E416F44-AD47-BD9D-6060-7F67DA124B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6887" y="1726607"/>
            <a:ext cx="1038225" cy="1038225"/>
          </a:xfrm>
          <a:prstGeom prst="rect">
            <a:avLst/>
          </a:prstGeom>
        </p:spPr>
      </p:pic>
      <p:cxnSp>
        <p:nvCxnSpPr>
          <p:cNvPr id="21" name="Conector recto de flecha 20">
            <a:extLst>
              <a:ext uri="{FF2B5EF4-FFF2-40B4-BE49-F238E27FC236}">
                <a16:creationId xmlns:a16="http://schemas.microsoft.com/office/drawing/2014/main" id="{E524B411-D825-3082-61A0-2E7B2F9CB003}"/>
              </a:ext>
            </a:extLst>
          </p:cNvPr>
          <p:cNvCxnSpPr>
            <a:cxnSpLocks/>
          </p:cNvCxnSpPr>
          <p:nvPr/>
        </p:nvCxnSpPr>
        <p:spPr>
          <a:xfrm>
            <a:off x="7772400" y="3091036"/>
            <a:ext cx="1360919" cy="1282157"/>
          </a:xfrm>
          <a:prstGeom prst="straightConnector1">
            <a:avLst/>
          </a:prstGeom>
          <a:ln w="28575">
            <a:solidFill>
              <a:srgbClr val="A6183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D3090777-5085-BE25-1C89-0174C3FDA65D}"/>
              </a:ext>
            </a:extLst>
          </p:cNvPr>
          <p:cNvCxnSpPr>
            <a:cxnSpLocks/>
          </p:cNvCxnSpPr>
          <p:nvPr/>
        </p:nvCxnSpPr>
        <p:spPr>
          <a:xfrm flipH="1">
            <a:off x="3142784" y="3094243"/>
            <a:ext cx="1360919" cy="1282157"/>
          </a:xfrm>
          <a:prstGeom prst="straightConnector1">
            <a:avLst/>
          </a:prstGeom>
          <a:ln w="28575">
            <a:solidFill>
              <a:srgbClr val="BEB99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464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98326-0B87-A518-12E9-1C209A742776}"/>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5A581D9C-8B48-49F2-D70A-199A26189AFD}"/>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rPr>
              <a:t>Nacionalidad por residencia</a:t>
            </a:r>
          </a:p>
        </p:txBody>
      </p:sp>
      <p:sp>
        <p:nvSpPr>
          <p:cNvPr id="2" name="CuadroTexto 1">
            <a:extLst>
              <a:ext uri="{FF2B5EF4-FFF2-40B4-BE49-F238E27FC236}">
                <a16:creationId xmlns:a16="http://schemas.microsoft.com/office/drawing/2014/main" id="{C6C0D07A-76BB-C96A-2104-586939F528F4}"/>
              </a:ext>
            </a:extLst>
          </p:cNvPr>
          <p:cNvSpPr txBox="1"/>
          <p:nvPr/>
        </p:nvSpPr>
        <p:spPr>
          <a:xfrm>
            <a:off x="665012" y="982558"/>
            <a:ext cx="2719211" cy="369332"/>
          </a:xfrm>
          <a:prstGeom prst="rect">
            <a:avLst/>
          </a:prstGeom>
          <a:solidFill>
            <a:srgbClr val="A61834"/>
          </a:solidFill>
        </p:spPr>
        <p:txBody>
          <a:bodyPr wrap="square" rtlCol="0">
            <a:spAutoFit/>
          </a:bodyPr>
          <a:lstStyle/>
          <a:p>
            <a:r>
              <a:rPr lang="es-ES" b="1">
                <a:solidFill>
                  <a:schemeClr val="bg1"/>
                </a:solidFill>
              </a:rPr>
              <a:t>Algunas situaciones…</a:t>
            </a:r>
          </a:p>
        </p:txBody>
      </p:sp>
      <p:pic>
        <p:nvPicPr>
          <p:cNvPr id="5" name="Imagen 4">
            <a:extLst>
              <a:ext uri="{FF2B5EF4-FFF2-40B4-BE49-F238E27FC236}">
                <a16:creationId xmlns:a16="http://schemas.microsoft.com/office/drawing/2014/main" id="{52CA5672-C0E8-D932-B691-44C6DAA53536}"/>
              </a:ext>
            </a:extLst>
          </p:cNvPr>
          <p:cNvPicPr>
            <a:picLocks noChangeAspect="1"/>
          </p:cNvPicPr>
          <p:nvPr/>
        </p:nvPicPr>
        <p:blipFill>
          <a:blip r:embed="rId2"/>
          <a:stretch>
            <a:fillRect/>
          </a:stretch>
        </p:blipFill>
        <p:spPr>
          <a:xfrm>
            <a:off x="7015038" y="1785463"/>
            <a:ext cx="3600000" cy="2098491"/>
          </a:xfrm>
          <a:prstGeom prst="rect">
            <a:avLst/>
          </a:prstGeom>
        </p:spPr>
      </p:pic>
      <p:pic>
        <p:nvPicPr>
          <p:cNvPr id="7" name="Imagen 6">
            <a:extLst>
              <a:ext uri="{FF2B5EF4-FFF2-40B4-BE49-F238E27FC236}">
                <a16:creationId xmlns:a16="http://schemas.microsoft.com/office/drawing/2014/main" id="{91DA4FEB-7A9D-0F6A-031B-135FD0EA65C5}"/>
              </a:ext>
            </a:extLst>
          </p:cNvPr>
          <p:cNvPicPr>
            <a:picLocks noChangeAspect="1"/>
          </p:cNvPicPr>
          <p:nvPr/>
        </p:nvPicPr>
        <p:blipFill>
          <a:blip r:embed="rId3"/>
          <a:srcRect/>
          <a:stretch/>
        </p:blipFill>
        <p:spPr>
          <a:xfrm>
            <a:off x="893612" y="2473284"/>
            <a:ext cx="4826277" cy="2821339"/>
          </a:xfrm>
          <a:prstGeom prst="rect">
            <a:avLst/>
          </a:prstGeom>
        </p:spPr>
      </p:pic>
      <p:pic>
        <p:nvPicPr>
          <p:cNvPr id="9" name="Imagen 8">
            <a:extLst>
              <a:ext uri="{FF2B5EF4-FFF2-40B4-BE49-F238E27FC236}">
                <a16:creationId xmlns:a16="http://schemas.microsoft.com/office/drawing/2014/main" id="{79B793A7-D767-95BD-105C-170D8DED89F8}"/>
              </a:ext>
            </a:extLst>
          </p:cNvPr>
          <p:cNvPicPr>
            <a:picLocks noChangeAspect="1"/>
          </p:cNvPicPr>
          <p:nvPr/>
        </p:nvPicPr>
        <p:blipFill>
          <a:blip r:embed="rId4"/>
          <a:stretch>
            <a:fillRect/>
          </a:stretch>
        </p:blipFill>
        <p:spPr>
          <a:xfrm>
            <a:off x="7092844" y="3835113"/>
            <a:ext cx="3240000" cy="2126251"/>
          </a:xfrm>
          <a:prstGeom prst="rect">
            <a:avLst/>
          </a:prstGeom>
        </p:spPr>
      </p:pic>
      <p:sp>
        <p:nvSpPr>
          <p:cNvPr id="10" name="CuadroTexto 9">
            <a:extLst>
              <a:ext uri="{FF2B5EF4-FFF2-40B4-BE49-F238E27FC236}">
                <a16:creationId xmlns:a16="http://schemas.microsoft.com/office/drawing/2014/main" id="{71F72450-5562-05B1-CBFC-C3C7BADF71D0}"/>
              </a:ext>
            </a:extLst>
          </p:cNvPr>
          <p:cNvSpPr txBox="1"/>
          <p:nvPr/>
        </p:nvSpPr>
        <p:spPr>
          <a:xfrm>
            <a:off x="763621" y="5480668"/>
            <a:ext cx="2052536" cy="307777"/>
          </a:xfrm>
          <a:prstGeom prst="rect">
            <a:avLst/>
          </a:prstGeom>
          <a:noFill/>
        </p:spPr>
        <p:txBody>
          <a:bodyPr wrap="square" rtlCol="0">
            <a:spAutoFit/>
          </a:bodyPr>
          <a:lstStyle/>
          <a:p>
            <a:r>
              <a:rPr lang="es-ES" sz="1400" b="1" dirty="0">
                <a:solidFill>
                  <a:srgbClr val="A61834"/>
                </a:solidFill>
              </a:rPr>
              <a:t>Documento 1</a:t>
            </a:r>
          </a:p>
        </p:txBody>
      </p:sp>
      <p:sp>
        <p:nvSpPr>
          <p:cNvPr id="11" name="CuadroTexto 10">
            <a:extLst>
              <a:ext uri="{FF2B5EF4-FFF2-40B4-BE49-F238E27FC236}">
                <a16:creationId xmlns:a16="http://schemas.microsoft.com/office/drawing/2014/main" id="{89C9B881-17EF-9669-706A-8D2CB3E32E26}"/>
              </a:ext>
            </a:extLst>
          </p:cNvPr>
          <p:cNvSpPr txBox="1"/>
          <p:nvPr/>
        </p:nvSpPr>
        <p:spPr>
          <a:xfrm>
            <a:off x="7092844" y="6135182"/>
            <a:ext cx="2052536" cy="307777"/>
          </a:xfrm>
          <a:prstGeom prst="rect">
            <a:avLst/>
          </a:prstGeom>
          <a:noFill/>
        </p:spPr>
        <p:txBody>
          <a:bodyPr wrap="square" rtlCol="0">
            <a:spAutoFit/>
          </a:bodyPr>
          <a:lstStyle/>
          <a:p>
            <a:r>
              <a:rPr lang="es-ES" sz="1400" b="1" dirty="0">
                <a:solidFill>
                  <a:srgbClr val="A61834"/>
                </a:solidFill>
              </a:rPr>
              <a:t>Documento 2</a:t>
            </a:r>
          </a:p>
        </p:txBody>
      </p:sp>
    </p:spTree>
    <p:extLst>
      <p:ext uri="{BB962C8B-B14F-4D97-AF65-F5344CB8AC3E}">
        <p14:creationId xmlns:p14="http://schemas.microsoft.com/office/powerpoint/2010/main" val="3062103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41BF3-2D40-8E80-BB11-697F27B852DF}"/>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75602FBA-D4E0-D204-A7B4-9F909E915272}"/>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rPr>
              <a:t>Nacionalidad por residencia</a:t>
            </a:r>
          </a:p>
        </p:txBody>
      </p:sp>
      <p:sp>
        <p:nvSpPr>
          <p:cNvPr id="2" name="CuadroTexto 1">
            <a:extLst>
              <a:ext uri="{FF2B5EF4-FFF2-40B4-BE49-F238E27FC236}">
                <a16:creationId xmlns:a16="http://schemas.microsoft.com/office/drawing/2014/main" id="{2D985F16-3D12-1A4A-1D6E-C93C21ABC04A}"/>
              </a:ext>
            </a:extLst>
          </p:cNvPr>
          <p:cNvSpPr txBox="1"/>
          <p:nvPr/>
        </p:nvSpPr>
        <p:spPr>
          <a:xfrm>
            <a:off x="665012" y="982558"/>
            <a:ext cx="2719211" cy="369332"/>
          </a:xfrm>
          <a:prstGeom prst="rect">
            <a:avLst/>
          </a:prstGeom>
          <a:solidFill>
            <a:srgbClr val="A61834"/>
          </a:solidFill>
        </p:spPr>
        <p:txBody>
          <a:bodyPr wrap="square" rtlCol="0">
            <a:spAutoFit/>
          </a:bodyPr>
          <a:lstStyle/>
          <a:p>
            <a:r>
              <a:rPr lang="es-ES" b="1">
                <a:solidFill>
                  <a:schemeClr val="bg1"/>
                </a:solidFill>
              </a:rPr>
              <a:t>Algunas situaciones…</a:t>
            </a:r>
          </a:p>
        </p:txBody>
      </p:sp>
      <p:pic>
        <p:nvPicPr>
          <p:cNvPr id="18" name="Imagen 17" descr="Imagen de la pantalla de un celular con letras&#10;&#10;El contenido generado por IA puede ser incorrecto.">
            <a:extLst>
              <a:ext uri="{FF2B5EF4-FFF2-40B4-BE49-F238E27FC236}">
                <a16:creationId xmlns:a16="http://schemas.microsoft.com/office/drawing/2014/main" id="{0C1FE28E-BDD9-08F6-E6D7-65A075BC6410}"/>
              </a:ext>
            </a:extLst>
          </p:cNvPr>
          <p:cNvPicPr>
            <a:picLocks noChangeAspect="1"/>
          </p:cNvPicPr>
          <p:nvPr/>
        </p:nvPicPr>
        <p:blipFill>
          <a:blip r:embed="rId2"/>
          <a:stretch>
            <a:fillRect/>
          </a:stretch>
        </p:blipFill>
        <p:spPr>
          <a:xfrm>
            <a:off x="2990871" y="1996358"/>
            <a:ext cx="2880000" cy="4137874"/>
          </a:xfrm>
          <a:prstGeom prst="rect">
            <a:avLst/>
          </a:prstGeom>
        </p:spPr>
      </p:pic>
      <p:pic>
        <p:nvPicPr>
          <p:cNvPr id="20" name="Imagen 19" descr="Imagen que contiene texto&#10;&#10;El contenido generado por IA puede ser incorrecto.">
            <a:extLst>
              <a:ext uri="{FF2B5EF4-FFF2-40B4-BE49-F238E27FC236}">
                <a16:creationId xmlns:a16="http://schemas.microsoft.com/office/drawing/2014/main" id="{1AD028B5-782A-3E1D-A9C7-39898B259487}"/>
              </a:ext>
            </a:extLst>
          </p:cNvPr>
          <p:cNvPicPr>
            <a:picLocks noChangeAspect="1"/>
          </p:cNvPicPr>
          <p:nvPr/>
        </p:nvPicPr>
        <p:blipFill>
          <a:blip r:embed="rId3"/>
          <a:stretch>
            <a:fillRect/>
          </a:stretch>
        </p:blipFill>
        <p:spPr>
          <a:xfrm>
            <a:off x="6380366" y="1996358"/>
            <a:ext cx="2880000" cy="4105487"/>
          </a:xfrm>
          <a:prstGeom prst="rect">
            <a:avLst/>
          </a:prstGeom>
        </p:spPr>
      </p:pic>
      <p:sp>
        <p:nvSpPr>
          <p:cNvPr id="21" name="CuadroTexto 20">
            <a:extLst>
              <a:ext uri="{FF2B5EF4-FFF2-40B4-BE49-F238E27FC236}">
                <a16:creationId xmlns:a16="http://schemas.microsoft.com/office/drawing/2014/main" id="{2C812E32-207B-EF66-C996-D883A5192122}"/>
              </a:ext>
            </a:extLst>
          </p:cNvPr>
          <p:cNvSpPr txBox="1"/>
          <p:nvPr/>
        </p:nvSpPr>
        <p:spPr>
          <a:xfrm>
            <a:off x="2266971" y="1583109"/>
            <a:ext cx="2606010" cy="338554"/>
          </a:xfrm>
          <a:prstGeom prst="rect">
            <a:avLst/>
          </a:prstGeom>
          <a:noFill/>
        </p:spPr>
        <p:txBody>
          <a:bodyPr wrap="square" rtlCol="0">
            <a:spAutoFit/>
          </a:bodyPr>
          <a:lstStyle/>
          <a:p>
            <a:r>
              <a:rPr lang="es-ES" sz="1600" b="1" dirty="0"/>
              <a:t>Documento original</a:t>
            </a:r>
          </a:p>
        </p:txBody>
      </p:sp>
      <p:sp>
        <p:nvSpPr>
          <p:cNvPr id="22" name="CuadroTexto 21">
            <a:extLst>
              <a:ext uri="{FF2B5EF4-FFF2-40B4-BE49-F238E27FC236}">
                <a16:creationId xmlns:a16="http://schemas.microsoft.com/office/drawing/2014/main" id="{7F843A2B-8838-3A91-0C5D-9AAD02B6BC64}"/>
              </a:ext>
            </a:extLst>
          </p:cNvPr>
          <p:cNvSpPr txBox="1"/>
          <p:nvPr/>
        </p:nvSpPr>
        <p:spPr>
          <a:xfrm>
            <a:off x="2990871" y="5762568"/>
            <a:ext cx="1575881" cy="307777"/>
          </a:xfrm>
          <a:prstGeom prst="rect">
            <a:avLst/>
          </a:prstGeom>
          <a:noFill/>
        </p:spPr>
        <p:txBody>
          <a:bodyPr wrap="square" rtlCol="0">
            <a:spAutoFit/>
          </a:bodyPr>
          <a:lstStyle/>
          <a:p>
            <a:r>
              <a:rPr lang="es-ES" sz="1400" b="1" dirty="0">
                <a:solidFill>
                  <a:srgbClr val="A61834"/>
                </a:solidFill>
              </a:rPr>
              <a:t>Pág.1</a:t>
            </a:r>
          </a:p>
        </p:txBody>
      </p:sp>
      <p:sp>
        <p:nvSpPr>
          <p:cNvPr id="23" name="CuadroTexto 22">
            <a:extLst>
              <a:ext uri="{FF2B5EF4-FFF2-40B4-BE49-F238E27FC236}">
                <a16:creationId xmlns:a16="http://schemas.microsoft.com/office/drawing/2014/main" id="{CFD0B498-411F-9D4A-CF7F-B06A1F68F18B}"/>
              </a:ext>
            </a:extLst>
          </p:cNvPr>
          <p:cNvSpPr txBox="1"/>
          <p:nvPr/>
        </p:nvSpPr>
        <p:spPr>
          <a:xfrm>
            <a:off x="6380367" y="5762567"/>
            <a:ext cx="1575881" cy="307777"/>
          </a:xfrm>
          <a:prstGeom prst="rect">
            <a:avLst/>
          </a:prstGeom>
          <a:noFill/>
        </p:spPr>
        <p:txBody>
          <a:bodyPr wrap="square" rtlCol="0">
            <a:spAutoFit/>
          </a:bodyPr>
          <a:lstStyle/>
          <a:p>
            <a:r>
              <a:rPr lang="es-ES" sz="1400" b="1" dirty="0">
                <a:solidFill>
                  <a:srgbClr val="A61834"/>
                </a:solidFill>
              </a:rPr>
              <a:t>Pág.2</a:t>
            </a:r>
          </a:p>
        </p:txBody>
      </p:sp>
    </p:spTree>
    <p:extLst>
      <p:ext uri="{BB962C8B-B14F-4D97-AF65-F5344CB8AC3E}">
        <p14:creationId xmlns:p14="http://schemas.microsoft.com/office/powerpoint/2010/main" val="1321730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76BCB-1AC8-B9D1-960D-ADD4C6A03A10}"/>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D6B201BE-44EF-1431-9B24-CF0B7F1061C4}"/>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dirty="0">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A85B8C17-A2D7-AA74-31C8-8A6C64A59F28}"/>
              </a:ext>
            </a:extLst>
          </p:cNvPr>
          <p:cNvSpPr txBox="1"/>
          <p:nvPr/>
        </p:nvSpPr>
        <p:spPr>
          <a:xfrm>
            <a:off x="665012" y="986361"/>
            <a:ext cx="2697313" cy="369332"/>
          </a:xfrm>
          <a:prstGeom prst="rect">
            <a:avLst/>
          </a:prstGeom>
          <a:solidFill>
            <a:srgbClr val="A61834"/>
          </a:solidFill>
        </p:spPr>
        <p:txBody>
          <a:bodyPr wrap="square" rtlCol="0">
            <a:spAutoFit/>
          </a:bodyPr>
          <a:lstStyle/>
          <a:p>
            <a:r>
              <a:rPr lang="es-ES" b="1" dirty="0">
                <a:solidFill>
                  <a:schemeClr val="bg1"/>
                </a:solidFill>
                <a:latin typeface="Raleway" pitchFamily="2" charset="0"/>
              </a:rPr>
              <a:t>Tipos de nacionalidad </a:t>
            </a:r>
          </a:p>
        </p:txBody>
      </p:sp>
      <p:grpSp>
        <p:nvGrpSpPr>
          <p:cNvPr id="12" name="Grupo 11">
            <a:extLst>
              <a:ext uri="{FF2B5EF4-FFF2-40B4-BE49-F238E27FC236}">
                <a16:creationId xmlns:a16="http://schemas.microsoft.com/office/drawing/2014/main" id="{90515FF3-FE5A-B83E-003F-6FDA9E0E2C73}"/>
              </a:ext>
            </a:extLst>
          </p:cNvPr>
          <p:cNvGrpSpPr/>
          <p:nvPr/>
        </p:nvGrpSpPr>
        <p:grpSpPr>
          <a:xfrm>
            <a:off x="3538897" y="1979606"/>
            <a:ext cx="5330106" cy="3796783"/>
            <a:chOff x="3589187" y="1903406"/>
            <a:chExt cx="5330106" cy="3796783"/>
          </a:xfrm>
        </p:grpSpPr>
        <p:sp>
          <p:nvSpPr>
            <p:cNvPr id="3" name="Rectángulo 2">
              <a:extLst>
                <a:ext uri="{FF2B5EF4-FFF2-40B4-BE49-F238E27FC236}">
                  <a16:creationId xmlns:a16="http://schemas.microsoft.com/office/drawing/2014/main" id="{6C82B650-1770-7385-0B88-61201A5EBC8B}"/>
                </a:ext>
              </a:extLst>
            </p:cNvPr>
            <p:cNvSpPr/>
            <p:nvPr/>
          </p:nvSpPr>
          <p:spPr>
            <a:xfrm>
              <a:off x="3589187" y="1903406"/>
              <a:ext cx="2428875" cy="1647825"/>
            </a:xfrm>
            <a:prstGeom prst="rect">
              <a:avLst/>
            </a:prstGeom>
            <a:solidFill>
              <a:srgbClr val="BEB99A"/>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98F0218F-265A-0927-587F-27EBF1216E64}"/>
                </a:ext>
              </a:extLst>
            </p:cNvPr>
            <p:cNvSpPr/>
            <p:nvPr/>
          </p:nvSpPr>
          <p:spPr>
            <a:xfrm>
              <a:off x="6490418" y="1903406"/>
              <a:ext cx="2428875" cy="1647825"/>
            </a:xfrm>
            <a:prstGeom prst="rect">
              <a:avLst/>
            </a:prstGeom>
            <a:solidFill>
              <a:srgbClr val="D7D7D7"/>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FB2BDD13-398C-4553-A78C-5F68B23E74FB}"/>
                </a:ext>
              </a:extLst>
            </p:cNvPr>
            <p:cNvSpPr/>
            <p:nvPr/>
          </p:nvSpPr>
          <p:spPr>
            <a:xfrm>
              <a:off x="3589187" y="4052364"/>
              <a:ext cx="2428875" cy="1647825"/>
            </a:xfrm>
            <a:prstGeom prst="rect">
              <a:avLst/>
            </a:prstGeom>
            <a:solidFill>
              <a:srgbClr val="4A4E4B"/>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3068D780-BB97-FCE6-ECE6-58745AAA5B58}"/>
                </a:ext>
              </a:extLst>
            </p:cNvPr>
            <p:cNvSpPr/>
            <p:nvPr/>
          </p:nvSpPr>
          <p:spPr>
            <a:xfrm>
              <a:off x="6490418" y="4052364"/>
              <a:ext cx="2428875" cy="1647825"/>
            </a:xfrm>
            <a:prstGeom prst="rect">
              <a:avLst/>
            </a:prstGeom>
            <a:solidFill>
              <a:srgbClr val="A618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1E1D46C4-FA50-FD86-95B3-29F9DD3BD169}"/>
                </a:ext>
              </a:extLst>
            </p:cNvPr>
            <p:cNvSpPr txBox="1"/>
            <p:nvPr/>
          </p:nvSpPr>
          <p:spPr>
            <a:xfrm>
              <a:off x="3848100" y="2465708"/>
              <a:ext cx="1866900" cy="523220"/>
            </a:xfrm>
            <a:prstGeom prst="rect">
              <a:avLst/>
            </a:prstGeom>
            <a:noFill/>
          </p:spPr>
          <p:txBody>
            <a:bodyPr wrap="square" rtlCol="0">
              <a:spAutoFit/>
            </a:bodyPr>
            <a:lstStyle/>
            <a:p>
              <a:pPr algn="ctr"/>
              <a:r>
                <a:rPr lang="es-ES" sz="2800" b="1" dirty="0">
                  <a:latin typeface="Raleway" pitchFamily="2" charset="0"/>
                </a:rPr>
                <a:t>Origen</a:t>
              </a:r>
            </a:p>
          </p:txBody>
        </p:sp>
        <p:sp>
          <p:nvSpPr>
            <p:cNvPr id="9" name="CuadroTexto 8">
              <a:extLst>
                <a:ext uri="{FF2B5EF4-FFF2-40B4-BE49-F238E27FC236}">
                  <a16:creationId xmlns:a16="http://schemas.microsoft.com/office/drawing/2014/main" id="{0227EB60-4DC6-E9F9-AF86-05AC3C43D484}"/>
                </a:ext>
              </a:extLst>
            </p:cNvPr>
            <p:cNvSpPr txBox="1"/>
            <p:nvPr/>
          </p:nvSpPr>
          <p:spPr>
            <a:xfrm>
              <a:off x="6639087" y="2465708"/>
              <a:ext cx="2127432" cy="523220"/>
            </a:xfrm>
            <a:prstGeom prst="rect">
              <a:avLst/>
            </a:prstGeom>
            <a:noFill/>
          </p:spPr>
          <p:txBody>
            <a:bodyPr wrap="square" rtlCol="0">
              <a:spAutoFit/>
            </a:bodyPr>
            <a:lstStyle/>
            <a:p>
              <a:pPr algn="ctr"/>
              <a:r>
                <a:rPr lang="es-ES" sz="2800" b="1" dirty="0">
                  <a:latin typeface="Raleway" pitchFamily="2" charset="0"/>
                </a:rPr>
                <a:t>Residencia</a:t>
              </a:r>
            </a:p>
          </p:txBody>
        </p:sp>
        <p:sp>
          <p:nvSpPr>
            <p:cNvPr id="10" name="CuadroTexto 9">
              <a:extLst>
                <a:ext uri="{FF2B5EF4-FFF2-40B4-BE49-F238E27FC236}">
                  <a16:creationId xmlns:a16="http://schemas.microsoft.com/office/drawing/2014/main" id="{06DA6CC1-4F06-8A0A-C4CF-14AB8E7B6160}"/>
                </a:ext>
              </a:extLst>
            </p:cNvPr>
            <p:cNvSpPr txBox="1"/>
            <p:nvPr/>
          </p:nvSpPr>
          <p:spPr>
            <a:xfrm>
              <a:off x="3800137" y="4614666"/>
              <a:ext cx="1866900" cy="523220"/>
            </a:xfrm>
            <a:prstGeom prst="rect">
              <a:avLst/>
            </a:prstGeom>
            <a:noFill/>
          </p:spPr>
          <p:txBody>
            <a:bodyPr wrap="square" rtlCol="0">
              <a:spAutoFit/>
            </a:bodyPr>
            <a:lstStyle/>
            <a:p>
              <a:pPr algn="ctr"/>
              <a:r>
                <a:rPr lang="es-ES" sz="2800" b="1" dirty="0">
                  <a:solidFill>
                    <a:schemeClr val="bg1"/>
                  </a:solidFill>
                  <a:latin typeface="Raleway" pitchFamily="2" charset="0"/>
                </a:rPr>
                <a:t>Opción</a:t>
              </a:r>
            </a:p>
          </p:txBody>
        </p:sp>
        <p:sp>
          <p:nvSpPr>
            <p:cNvPr id="11" name="CuadroTexto 10">
              <a:extLst>
                <a:ext uri="{FF2B5EF4-FFF2-40B4-BE49-F238E27FC236}">
                  <a16:creationId xmlns:a16="http://schemas.microsoft.com/office/drawing/2014/main" id="{FEF00FE9-B97D-0371-CEE3-F65BEFE30D95}"/>
                </a:ext>
              </a:extLst>
            </p:cNvPr>
            <p:cNvSpPr txBox="1"/>
            <p:nvPr/>
          </p:nvSpPr>
          <p:spPr>
            <a:xfrm>
              <a:off x="6692718" y="4399223"/>
              <a:ext cx="2020170" cy="954107"/>
            </a:xfrm>
            <a:prstGeom prst="rect">
              <a:avLst/>
            </a:prstGeom>
            <a:noFill/>
          </p:spPr>
          <p:txBody>
            <a:bodyPr wrap="square" rtlCol="0">
              <a:spAutoFit/>
            </a:bodyPr>
            <a:lstStyle/>
            <a:p>
              <a:pPr algn="ctr"/>
              <a:r>
                <a:rPr lang="es-ES" sz="2800" b="1" dirty="0">
                  <a:solidFill>
                    <a:schemeClr val="bg1"/>
                  </a:solidFill>
                  <a:latin typeface="Raleway" pitchFamily="2" charset="0"/>
                </a:rPr>
                <a:t>Carta de naturaleza</a:t>
              </a:r>
            </a:p>
          </p:txBody>
        </p:sp>
      </p:grpSp>
    </p:spTree>
    <p:extLst>
      <p:ext uri="{BB962C8B-B14F-4D97-AF65-F5344CB8AC3E}">
        <p14:creationId xmlns:p14="http://schemas.microsoft.com/office/powerpoint/2010/main" val="2014615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D38FF-3087-5D7F-8BCC-FD0887382307}"/>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8300FD5C-C52D-DCAA-7D41-71336EBA56AF}"/>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rPr>
              <a:t>Nacionalidad por residencia</a:t>
            </a:r>
          </a:p>
        </p:txBody>
      </p:sp>
      <p:sp>
        <p:nvSpPr>
          <p:cNvPr id="2" name="CuadroTexto 1">
            <a:extLst>
              <a:ext uri="{FF2B5EF4-FFF2-40B4-BE49-F238E27FC236}">
                <a16:creationId xmlns:a16="http://schemas.microsoft.com/office/drawing/2014/main" id="{684CCBE3-5936-8F40-4A8C-0F60C2413FCB}"/>
              </a:ext>
            </a:extLst>
          </p:cNvPr>
          <p:cNvSpPr txBox="1"/>
          <p:nvPr/>
        </p:nvSpPr>
        <p:spPr>
          <a:xfrm>
            <a:off x="665012" y="982558"/>
            <a:ext cx="2719211" cy="369332"/>
          </a:xfrm>
          <a:prstGeom prst="rect">
            <a:avLst/>
          </a:prstGeom>
          <a:solidFill>
            <a:srgbClr val="A61834"/>
          </a:solidFill>
        </p:spPr>
        <p:txBody>
          <a:bodyPr wrap="square" rtlCol="0">
            <a:spAutoFit/>
          </a:bodyPr>
          <a:lstStyle/>
          <a:p>
            <a:r>
              <a:rPr lang="es-ES" b="1">
                <a:solidFill>
                  <a:schemeClr val="bg1"/>
                </a:solidFill>
              </a:rPr>
              <a:t>Algunas situaciones…</a:t>
            </a:r>
          </a:p>
        </p:txBody>
      </p:sp>
      <p:pic>
        <p:nvPicPr>
          <p:cNvPr id="4" name="Imagen 3" descr="Imagen de la pantalla de un celular de un mensaje en letras negras&#10;&#10;El contenido generado por IA puede ser incorrecto.">
            <a:extLst>
              <a:ext uri="{FF2B5EF4-FFF2-40B4-BE49-F238E27FC236}">
                <a16:creationId xmlns:a16="http://schemas.microsoft.com/office/drawing/2014/main" id="{BD816BB9-90C4-39A6-A522-33F8F4EE51DB}"/>
              </a:ext>
            </a:extLst>
          </p:cNvPr>
          <p:cNvPicPr>
            <a:picLocks noChangeAspect="1"/>
          </p:cNvPicPr>
          <p:nvPr/>
        </p:nvPicPr>
        <p:blipFill>
          <a:blip r:embed="rId2"/>
          <a:stretch>
            <a:fillRect/>
          </a:stretch>
        </p:blipFill>
        <p:spPr>
          <a:xfrm>
            <a:off x="934575" y="1981199"/>
            <a:ext cx="2709511" cy="3862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Texto, Carta&#10;&#10;El contenido generado por IA puede ser incorrecto.">
            <a:extLst>
              <a:ext uri="{FF2B5EF4-FFF2-40B4-BE49-F238E27FC236}">
                <a16:creationId xmlns:a16="http://schemas.microsoft.com/office/drawing/2014/main" id="{CE66AE11-B8DA-D50A-30EB-DC4E9F57FA2B}"/>
              </a:ext>
            </a:extLst>
          </p:cNvPr>
          <p:cNvPicPr>
            <a:picLocks noChangeAspect="1"/>
          </p:cNvPicPr>
          <p:nvPr/>
        </p:nvPicPr>
        <p:blipFill>
          <a:blip r:embed="rId3"/>
          <a:stretch>
            <a:fillRect/>
          </a:stretch>
        </p:blipFill>
        <p:spPr>
          <a:xfrm>
            <a:off x="4865654" y="1981198"/>
            <a:ext cx="2709511" cy="3862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Texto, Carta&#10;&#10;El contenido generado por IA puede ser incorrecto.">
            <a:extLst>
              <a:ext uri="{FF2B5EF4-FFF2-40B4-BE49-F238E27FC236}">
                <a16:creationId xmlns:a16="http://schemas.microsoft.com/office/drawing/2014/main" id="{805C180D-B51E-9BB4-E6CD-ECC673C88647}"/>
              </a:ext>
            </a:extLst>
          </p:cNvPr>
          <p:cNvPicPr>
            <a:picLocks noChangeAspect="1"/>
          </p:cNvPicPr>
          <p:nvPr/>
        </p:nvPicPr>
        <p:blipFill>
          <a:blip r:embed="rId4"/>
          <a:stretch>
            <a:fillRect/>
          </a:stretch>
        </p:blipFill>
        <p:spPr>
          <a:xfrm>
            <a:off x="9011023" y="1981200"/>
            <a:ext cx="2709511" cy="3862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3E31B824-2827-49C6-E961-E92322B07CF0}"/>
              </a:ext>
            </a:extLst>
          </p:cNvPr>
          <p:cNvSpPr txBox="1"/>
          <p:nvPr/>
        </p:nvSpPr>
        <p:spPr>
          <a:xfrm>
            <a:off x="570061" y="1497267"/>
            <a:ext cx="2044708" cy="338554"/>
          </a:xfrm>
          <a:prstGeom prst="rect">
            <a:avLst/>
          </a:prstGeom>
          <a:noFill/>
        </p:spPr>
        <p:txBody>
          <a:bodyPr wrap="square" rtlCol="0">
            <a:spAutoFit/>
          </a:bodyPr>
          <a:lstStyle/>
          <a:p>
            <a:r>
              <a:rPr lang="es-ES" sz="1600" b="1" dirty="0"/>
              <a:t>Traducción</a:t>
            </a:r>
          </a:p>
        </p:txBody>
      </p:sp>
      <p:sp>
        <p:nvSpPr>
          <p:cNvPr id="11" name="CuadroTexto 10">
            <a:extLst>
              <a:ext uri="{FF2B5EF4-FFF2-40B4-BE49-F238E27FC236}">
                <a16:creationId xmlns:a16="http://schemas.microsoft.com/office/drawing/2014/main" id="{C3EF9FBA-F298-4C63-8189-5D90D1D24192}"/>
              </a:ext>
            </a:extLst>
          </p:cNvPr>
          <p:cNvSpPr txBox="1"/>
          <p:nvPr/>
        </p:nvSpPr>
        <p:spPr>
          <a:xfrm>
            <a:off x="840960" y="6085061"/>
            <a:ext cx="1502910" cy="307777"/>
          </a:xfrm>
          <a:prstGeom prst="rect">
            <a:avLst/>
          </a:prstGeom>
          <a:noFill/>
        </p:spPr>
        <p:txBody>
          <a:bodyPr wrap="square" rtlCol="0">
            <a:spAutoFit/>
          </a:bodyPr>
          <a:lstStyle/>
          <a:p>
            <a:r>
              <a:rPr lang="es-ES" sz="1400" b="1" dirty="0">
                <a:solidFill>
                  <a:srgbClr val="A61834"/>
                </a:solidFill>
              </a:rPr>
              <a:t>Pág. 3</a:t>
            </a:r>
          </a:p>
        </p:txBody>
      </p:sp>
      <p:sp>
        <p:nvSpPr>
          <p:cNvPr id="12" name="CuadroTexto 11">
            <a:extLst>
              <a:ext uri="{FF2B5EF4-FFF2-40B4-BE49-F238E27FC236}">
                <a16:creationId xmlns:a16="http://schemas.microsoft.com/office/drawing/2014/main" id="{EBA95556-3FEF-67FA-6F79-E6DE860BD720}"/>
              </a:ext>
            </a:extLst>
          </p:cNvPr>
          <p:cNvSpPr txBox="1"/>
          <p:nvPr/>
        </p:nvSpPr>
        <p:spPr>
          <a:xfrm>
            <a:off x="4865654" y="6085061"/>
            <a:ext cx="1502910" cy="307777"/>
          </a:xfrm>
          <a:prstGeom prst="rect">
            <a:avLst/>
          </a:prstGeom>
          <a:noFill/>
        </p:spPr>
        <p:txBody>
          <a:bodyPr wrap="square" rtlCol="0">
            <a:spAutoFit/>
          </a:bodyPr>
          <a:lstStyle/>
          <a:p>
            <a:r>
              <a:rPr lang="es-ES" sz="1400" b="1" dirty="0">
                <a:solidFill>
                  <a:srgbClr val="A61834"/>
                </a:solidFill>
              </a:rPr>
              <a:t>Pág. 4</a:t>
            </a:r>
          </a:p>
        </p:txBody>
      </p:sp>
      <p:sp>
        <p:nvSpPr>
          <p:cNvPr id="13" name="CuadroTexto 12">
            <a:extLst>
              <a:ext uri="{FF2B5EF4-FFF2-40B4-BE49-F238E27FC236}">
                <a16:creationId xmlns:a16="http://schemas.microsoft.com/office/drawing/2014/main" id="{431A6B81-82D1-FE22-B3FD-E3424887DD7E}"/>
              </a:ext>
            </a:extLst>
          </p:cNvPr>
          <p:cNvSpPr txBox="1"/>
          <p:nvPr/>
        </p:nvSpPr>
        <p:spPr>
          <a:xfrm>
            <a:off x="9096675" y="6090884"/>
            <a:ext cx="1502910" cy="307777"/>
          </a:xfrm>
          <a:prstGeom prst="rect">
            <a:avLst/>
          </a:prstGeom>
          <a:noFill/>
        </p:spPr>
        <p:txBody>
          <a:bodyPr wrap="square" rtlCol="0">
            <a:spAutoFit/>
          </a:bodyPr>
          <a:lstStyle/>
          <a:p>
            <a:r>
              <a:rPr lang="es-ES" sz="1400" b="1" dirty="0">
                <a:solidFill>
                  <a:srgbClr val="A61834"/>
                </a:solidFill>
              </a:rPr>
              <a:t>Pág. 5</a:t>
            </a:r>
          </a:p>
        </p:txBody>
      </p:sp>
    </p:spTree>
    <p:extLst>
      <p:ext uri="{BB962C8B-B14F-4D97-AF65-F5344CB8AC3E}">
        <p14:creationId xmlns:p14="http://schemas.microsoft.com/office/powerpoint/2010/main" val="1468248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48233-C817-23F6-DD92-90C476E46541}"/>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3BF9578E-763A-3914-75B6-B50C9B51CB8A}"/>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rPr>
              <a:t>Nacionalidad por residencia</a:t>
            </a:r>
          </a:p>
        </p:txBody>
      </p:sp>
      <p:sp>
        <p:nvSpPr>
          <p:cNvPr id="2" name="CuadroTexto 1">
            <a:extLst>
              <a:ext uri="{FF2B5EF4-FFF2-40B4-BE49-F238E27FC236}">
                <a16:creationId xmlns:a16="http://schemas.microsoft.com/office/drawing/2014/main" id="{8709FCEB-08ED-50B1-8B9C-B65474E92F4B}"/>
              </a:ext>
            </a:extLst>
          </p:cNvPr>
          <p:cNvSpPr txBox="1"/>
          <p:nvPr/>
        </p:nvSpPr>
        <p:spPr>
          <a:xfrm>
            <a:off x="665012" y="982558"/>
            <a:ext cx="2719211" cy="369332"/>
          </a:xfrm>
          <a:prstGeom prst="rect">
            <a:avLst/>
          </a:prstGeom>
          <a:solidFill>
            <a:srgbClr val="A61834"/>
          </a:solidFill>
        </p:spPr>
        <p:txBody>
          <a:bodyPr wrap="square" rtlCol="0">
            <a:spAutoFit/>
          </a:bodyPr>
          <a:lstStyle/>
          <a:p>
            <a:r>
              <a:rPr lang="es-ES" b="1">
                <a:solidFill>
                  <a:schemeClr val="bg1"/>
                </a:solidFill>
              </a:rPr>
              <a:t>Algunas situaciones…</a:t>
            </a:r>
          </a:p>
        </p:txBody>
      </p:sp>
      <p:grpSp>
        <p:nvGrpSpPr>
          <p:cNvPr id="3" name="Grupo 2">
            <a:extLst>
              <a:ext uri="{FF2B5EF4-FFF2-40B4-BE49-F238E27FC236}">
                <a16:creationId xmlns:a16="http://schemas.microsoft.com/office/drawing/2014/main" id="{F760D018-B16B-28FE-2002-0842BDCD0CFE}"/>
              </a:ext>
            </a:extLst>
          </p:cNvPr>
          <p:cNvGrpSpPr/>
          <p:nvPr/>
        </p:nvGrpSpPr>
        <p:grpSpPr>
          <a:xfrm>
            <a:off x="7108242" y="1477079"/>
            <a:ext cx="3206945" cy="4981300"/>
            <a:chOff x="6914944" y="1454082"/>
            <a:chExt cx="3206945" cy="4981300"/>
          </a:xfrm>
        </p:grpSpPr>
        <p:sp>
          <p:nvSpPr>
            <p:cNvPr id="11" name="CuadroTexto 10">
              <a:extLst>
                <a:ext uri="{FF2B5EF4-FFF2-40B4-BE49-F238E27FC236}">
                  <a16:creationId xmlns:a16="http://schemas.microsoft.com/office/drawing/2014/main" id="{DD9635AA-7F15-6B0C-CA7D-EFD0D621F449}"/>
                </a:ext>
              </a:extLst>
            </p:cNvPr>
            <p:cNvSpPr txBox="1"/>
            <p:nvPr/>
          </p:nvSpPr>
          <p:spPr>
            <a:xfrm>
              <a:off x="6914944" y="6127605"/>
              <a:ext cx="2052536" cy="307777"/>
            </a:xfrm>
            <a:prstGeom prst="rect">
              <a:avLst/>
            </a:prstGeom>
            <a:noFill/>
          </p:spPr>
          <p:txBody>
            <a:bodyPr wrap="square" rtlCol="0">
              <a:spAutoFit/>
            </a:bodyPr>
            <a:lstStyle/>
            <a:p>
              <a:r>
                <a:rPr lang="es-ES" sz="1400" b="1" dirty="0">
                  <a:solidFill>
                    <a:srgbClr val="A61834"/>
                  </a:solidFill>
                </a:rPr>
                <a:t>Documento 2</a:t>
              </a:r>
            </a:p>
          </p:txBody>
        </p:sp>
        <p:pic>
          <p:nvPicPr>
            <p:cNvPr id="12" name="Imagen 11">
              <a:extLst>
                <a:ext uri="{FF2B5EF4-FFF2-40B4-BE49-F238E27FC236}">
                  <a16:creationId xmlns:a16="http://schemas.microsoft.com/office/drawing/2014/main" id="{30D8CD11-A4E8-229E-4624-C5F410C00FE3}"/>
                </a:ext>
              </a:extLst>
            </p:cNvPr>
            <p:cNvPicPr>
              <a:picLocks noChangeAspect="1"/>
            </p:cNvPicPr>
            <p:nvPr/>
          </p:nvPicPr>
          <p:blipFill>
            <a:blip r:embed="rId2"/>
            <a:stretch>
              <a:fillRect/>
            </a:stretch>
          </p:blipFill>
          <p:spPr>
            <a:xfrm>
              <a:off x="6914944" y="1454082"/>
              <a:ext cx="3206945" cy="4541993"/>
            </a:xfrm>
            <a:prstGeom prst="rect">
              <a:avLst/>
            </a:prstGeom>
            <a:ln>
              <a:solidFill>
                <a:srgbClr val="4A4E4B"/>
              </a:solidFill>
            </a:ln>
          </p:spPr>
        </p:pic>
      </p:grpSp>
      <p:grpSp>
        <p:nvGrpSpPr>
          <p:cNvPr id="4" name="Grupo 3">
            <a:extLst>
              <a:ext uri="{FF2B5EF4-FFF2-40B4-BE49-F238E27FC236}">
                <a16:creationId xmlns:a16="http://schemas.microsoft.com/office/drawing/2014/main" id="{FDC97795-410D-342C-B40B-5FEA8C99D14B}"/>
              </a:ext>
            </a:extLst>
          </p:cNvPr>
          <p:cNvGrpSpPr/>
          <p:nvPr/>
        </p:nvGrpSpPr>
        <p:grpSpPr>
          <a:xfrm>
            <a:off x="1689756" y="1454082"/>
            <a:ext cx="3388934" cy="5004297"/>
            <a:chOff x="741212" y="1454082"/>
            <a:chExt cx="3388934" cy="5004297"/>
          </a:xfrm>
        </p:grpSpPr>
        <p:sp>
          <p:nvSpPr>
            <p:cNvPr id="10" name="CuadroTexto 9">
              <a:extLst>
                <a:ext uri="{FF2B5EF4-FFF2-40B4-BE49-F238E27FC236}">
                  <a16:creationId xmlns:a16="http://schemas.microsoft.com/office/drawing/2014/main" id="{BB444359-0626-0843-D7C7-57A5ADE68B67}"/>
                </a:ext>
              </a:extLst>
            </p:cNvPr>
            <p:cNvSpPr txBox="1"/>
            <p:nvPr/>
          </p:nvSpPr>
          <p:spPr>
            <a:xfrm>
              <a:off x="741212" y="6150602"/>
              <a:ext cx="2052536" cy="307777"/>
            </a:xfrm>
            <a:prstGeom prst="rect">
              <a:avLst/>
            </a:prstGeom>
            <a:noFill/>
          </p:spPr>
          <p:txBody>
            <a:bodyPr wrap="square" rtlCol="0">
              <a:spAutoFit/>
            </a:bodyPr>
            <a:lstStyle/>
            <a:p>
              <a:r>
                <a:rPr lang="es-ES" sz="1400" b="1" dirty="0">
                  <a:solidFill>
                    <a:srgbClr val="A61834"/>
                  </a:solidFill>
                </a:rPr>
                <a:t>Documento</a:t>
              </a:r>
              <a:r>
                <a:rPr lang="es-ES" sz="1400" b="1" dirty="0"/>
                <a:t> </a:t>
              </a:r>
              <a:r>
                <a:rPr lang="es-ES" sz="1400" b="1" dirty="0">
                  <a:solidFill>
                    <a:srgbClr val="A61834"/>
                  </a:solidFill>
                </a:rPr>
                <a:t>1</a:t>
              </a:r>
            </a:p>
          </p:txBody>
        </p:sp>
        <p:pic>
          <p:nvPicPr>
            <p:cNvPr id="16" name="Imagen 15">
              <a:extLst>
                <a:ext uri="{FF2B5EF4-FFF2-40B4-BE49-F238E27FC236}">
                  <a16:creationId xmlns:a16="http://schemas.microsoft.com/office/drawing/2014/main" id="{E5A93C15-28BF-91DB-57A4-AAE7F10E64B6}"/>
                </a:ext>
              </a:extLst>
            </p:cNvPr>
            <p:cNvPicPr>
              <a:picLocks noChangeAspect="1"/>
            </p:cNvPicPr>
            <p:nvPr/>
          </p:nvPicPr>
          <p:blipFill>
            <a:blip r:embed="rId3"/>
            <a:stretch>
              <a:fillRect/>
            </a:stretch>
          </p:blipFill>
          <p:spPr>
            <a:xfrm>
              <a:off x="817411" y="1454082"/>
              <a:ext cx="3312735" cy="4621825"/>
            </a:xfrm>
            <a:prstGeom prst="rect">
              <a:avLst/>
            </a:prstGeom>
            <a:ln>
              <a:solidFill>
                <a:srgbClr val="4A4E4B"/>
              </a:solidFill>
            </a:ln>
          </p:spPr>
        </p:pic>
      </p:grpSp>
    </p:spTree>
    <p:extLst>
      <p:ext uri="{BB962C8B-B14F-4D97-AF65-F5344CB8AC3E}">
        <p14:creationId xmlns:p14="http://schemas.microsoft.com/office/powerpoint/2010/main" val="1763092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DC953-34A1-4895-B1A2-C06803837B9A}"/>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DAA4AC36-CD70-6362-6AD9-76F4AA4FA31B}"/>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3038AEB4-7BFB-6DA7-8559-2CFE39E85D1F}"/>
              </a:ext>
            </a:extLst>
          </p:cNvPr>
          <p:cNvSpPr txBox="1"/>
          <p:nvPr/>
        </p:nvSpPr>
        <p:spPr>
          <a:xfrm>
            <a:off x="665012" y="982558"/>
            <a:ext cx="1924279" cy="369332"/>
          </a:xfrm>
          <a:prstGeom prst="rect">
            <a:avLst/>
          </a:prstGeom>
          <a:solidFill>
            <a:srgbClr val="A61834"/>
          </a:solidFill>
        </p:spPr>
        <p:txBody>
          <a:bodyPr wrap="square" rtlCol="0">
            <a:spAutoFit/>
          </a:bodyPr>
          <a:lstStyle/>
          <a:p>
            <a:r>
              <a:rPr lang="es-ES" b="1">
                <a:solidFill>
                  <a:schemeClr val="bg1"/>
                </a:solidFill>
                <a:latin typeface="Raleway" pitchFamily="2" charset="0"/>
              </a:rPr>
              <a:t>Caso práctico 1</a:t>
            </a:r>
          </a:p>
        </p:txBody>
      </p:sp>
      <p:sp>
        <p:nvSpPr>
          <p:cNvPr id="4" name="CuadroTexto 3">
            <a:extLst>
              <a:ext uri="{FF2B5EF4-FFF2-40B4-BE49-F238E27FC236}">
                <a16:creationId xmlns:a16="http://schemas.microsoft.com/office/drawing/2014/main" id="{01B30F8A-F74F-9D2A-E50C-34BE3E6102DE}"/>
              </a:ext>
            </a:extLst>
          </p:cNvPr>
          <p:cNvSpPr txBox="1"/>
          <p:nvPr/>
        </p:nvSpPr>
        <p:spPr>
          <a:xfrm>
            <a:off x="665012" y="1837891"/>
            <a:ext cx="10917388" cy="3320781"/>
          </a:xfrm>
          <a:prstGeom prst="rect">
            <a:avLst/>
          </a:prstGeom>
          <a:solidFill>
            <a:schemeClr val="bg2"/>
          </a:solidFill>
        </p:spPr>
        <p:txBody>
          <a:bodyPr wrap="square" rtlCol="0">
            <a:spAutoFit/>
          </a:bodyPr>
          <a:lstStyle/>
          <a:p>
            <a:pPr algn="just">
              <a:lnSpc>
                <a:spcPct val="120000"/>
              </a:lnSpc>
              <a:spcBef>
                <a:spcPts val="600"/>
              </a:spcBef>
              <a:spcAft>
                <a:spcPts val="600"/>
              </a:spcAft>
            </a:pPr>
            <a:r>
              <a:rPr lang="es-ES" sz="1400" dirty="0">
                <a:solidFill>
                  <a:srgbClr val="000000"/>
                </a:solidFill>
                <a:latin typeface="Raleway" pitchFamily="2" charset="0"/>
              </a:rPr>
              <a:t>Fiorella es una ítalo-cubana que ha estado residiendo en España durante un período de 3 años. Tras conversar con una amistad, se ha animado a solicitar la nacionalidad española por residencia. Fiorella entrega una serie de documentos a  la gestoría que le han recomendado. A continuación, te los enumeramos:</a:t>
            </a:r>
          </a:p>
          <a:p>
            <a:pPr marL="800100" lvl="1" indent="-342900" algn="just">
              <a:lnSpc>
                <a:spcPct val="120000"/>
              </a:lnSpc>
              <a:spcBef>
                <a:spcPts val="600"/>
              </a:spcBef>
              <a:spcAft>
                <a:spcPts val="600"/>
              </a:spcAft>
              <a:buClr>
                <a:srgbClr val="861236"/>
              </a:buClr>
              <a:buFont typeface="Wingdings" panose="05000000000000000000" pitchFamily="2" charset="2"/>
              <a:buChar char="ü"/>
            </a:pPr>
            <a:r>
              <a:rPr lang="es-ES" sz="1400" dirty="0">
                <a:solidFill>
                  <a:srgbClr val="000000"/>
                </a:solidFill>
                <a:latin typeface="Raleway" pitchFamily="2" charset="0"/>
              </a:rPr>
              <a:t>Su pasaporte cubano, el cual va a vencer en unas semanas.</a:t>
            </a:r>
          </a:p>
          <a:p>
            <a:pPr marL="800100" lvl="1" indent="-342900" algn="just">
              <a:lnSpc>
                <a:spcPct val="120000"/>
              </a:lnSpc>
              <a:spcBef>
                <a:spcPts val="600"/>
              </a:spcBef>
              <a:spcAft>
                <a:spcPts val="600"/>
              </a:spcAft>
              <a:buClr>
                <a:srgbClr val="861236"/>
              </a:buClr>
              <a:buFont typeface="Wingdings" panose="05000000000000000000" pitchFamily="2" charset="2"/>
              <a:buChar char="ü"/>
            </a:pPr>
            <a:r>
              <a:rPr lang="es-ES" sz="1400" dirty="0">
                <a:solidFill>
                  <a:srgbClr val="000000"/>
                </a:solidFill>
                <a:latin typeface="Raleway" pitchFamily="2" charset="0"/>
              </a:rPr>
              <a:t>Su carta de identidad italiana.</a:t>
            </a:r>
          </a:p>
          <a:p>
            <a:pPr marL="800100" lvl="1" indent="-342900" algn="just">
              <a:lnSpc>
                <a:spcPct val="120000"/>
              </a:lnSpc>
              <a:spcBef>
                <a:spcPts val="600"/>
              </a:spcBef>
              <a:spcAft>
                <a:spcPts val="600"/>
              </a:spcAft>
              <a:buClr>
                <a:srgbClr val="861236"/>
              </a:buClr>
              <a:buFont typeface="Wingdings" panose="05000000000000000000" pitchFamily="2" charset="2"/>
              <a:buChar char="ü"/>
            </a:pPr>
            <a:r>
              <a:rPr lang="es-ES" sz="1400" dirty="0">
                <a:solidFill>
                  <a:srgbClr val="000000"/>
                </a:solidFill>
                <a:latin typeface="Raleway" pitchFamily="2" charset="0"/>
              </a:rPr>
              <a:t>Ha pedido sus antecedentes penales de Cuba.</a:t>
            </a:r>
          </a:p>
          <a:p>
            <a:pPr marL="800100" lvl="1" indent="-342900" algn="just">
              <a:lnSpc>
                <a:spcPct val="120000"/>
              </a:lnSpc>
              <a:spcBef>
                <a:spcPts val="600"/>
              </a:spcBef>
              <a:spcAft>
                <a:spcPts val="600"/>
              </a:spcAft>
              <a:buClr>
                <a:srgbClr val="861236"/>
              </a:buClr>
              <a:buFont typeface="Wingdings" panose="05000000000000000000" pitchFamily="2" charset="2"/>
              <a:buChar char="ü"/>
            </a:pPr>
            <a:r>
              <a:rPr lang="es-ES" sz="1400" dirty="0">
                <a:solidFill>
                  <a:srgbClr val="000000"/>
                </a:solidFill>
                <a:latin typeface="Raleway" pitchFamily="2" charset="0"/>
              </a:rPr>
              <a:t>Aporta su título de doctora en historia contemporánea por la UCM.</a:t>
            </a:r>
          </a:p>
          <a:p>
            <a:pPr marL="800100" lvl="1" indent="-342900" algn="just">
              <a:lnSpc>
                <a:spcPct val="120000"/>
              </a:lnSpc>
              <a:spcBef>
                <a:spcPts val="600"/>
              </a:spcBef>
              <a:spcAft>
                <a:spcPts val="600"/>
              </a:spcAft>
              <a:buClr>
                <a:srgbClr val="861236"/>
              </a:buClr>
              <a:buFont typeface="Wingdings" panose="05000000000000000000" pitchFamily="2" charset="2"/>
              <a:buChar char="ü"/>
            </a:pPr>
            <a:r>
              <a:rPr lang="es-ES" sz="1400" dirty="0">
                <a:solidFill>
                  <a:srgbClr val="000000"/>
                </a:solidFill>
                <a:latin typeface="Raleway" pitchFamily="2" charset="0"/>
              </a:rPr>
              <a:t>Una tasa administrativa que ha copiado del trámite de un familiar.</a:t>
            </a:r>
          </a:p>
          <a:p>
            <a:pPr marL="800100" lvl="1" indent="-342900" algn="just">
              <a:lnSpc>
                <a:spcPct val="120000"/>
              </a:lnSpc>
              <a:spcBef>
                <a:spcPts val="600"/>
              </a:spcBef>
              <a:spcAft>
                <a:spcPts val="600"/>
              </a:spcAft>
              <a:buClr>
                <a:srgbClr val="861236"/>
              </a:buClr>
              <a:buFont typeface="Wingdings" panose="05000000000000000000" pitchFamily="2" charset="2"/>
              <a:buChar char="ü"/>
            </a:pPr>
            <a:r>
              <a:rPr lang="es-ES" sz="1400" dirty="0">
                <a:solidFill>
                  <a:srgbClr val="000000"/>
                </a:solidFill>
                <a:latin typeface="Raleway" pitchFamily="2" charset="0"/>
              </a:rPr>
              <a:t>La unión de hecho que tiene con un ciudadano español.</a:t>
            </a:r>
            <a:endParaRPr lang="es-ES" sz="1400" i="0" dirty="0">
              <a:solidFill>
                <a:srgbClr val="000000"/>
              </a:solidFill>
              <a:effectLst/>
              <a:latin typeface="Raleway" pitchFamily="2" charset="0"/>
            </a:endParaRPr>
          </a:p>
        </p:txBody>
      </p:sp>
    </p:spTree>
    <p:extLst>
      <p:ext uri="{BB962C8B-B14F-4D97-AF65-F5344CB8AC3E}">
        <p14:creationId xmlns:p14="http://schemas.microsoft.com/office/powerpoint/2010/main" val="2477386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35276-F52A-588C-C6C6-5D5FDAE6F23D}"/>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BB3EE463-1F36-541B-23C3-87012394101E}"/>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dirty="0">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BD5F51A9-AE74-FE14-7045-C94E3D00D9D0}"/>
              </a:ext>
            </a:extLst>
          </p:cNvPr>
          <p:cNvSpPr txBox="1"/>
          <p:nvPr/>
        </p:nvSpPr>
        <p:spPr>
          <a:xfrm>
            <a:off x="665012" y="982558"/>
            <a:ext cx="1924279" cy="369332"/>
          </a:xfrm>
          <a:prstGeom prst="rect">
            <a:avLst/>
          </a:prstGeom>
          <a:solidFill>
            <a:srgbClr val="A61834"/>
          </a:solidFill>
        </p:spPr>
        <p:txBody>
          <a:bodyPr wrap="square" rtlCol="0">
            <a:spAutoFit/>
          </a:bodyPr>
          <a:lstStyle/>
          <a:p>
            <a:r>
              <a:rPr lang="es-ES" b="1">
                <a:solidFill>
                  <a:schemeClr val="bg1"/>
                </a:solidFill>
                <a:latin typeface="Raleway" pitchFamily="2" charset="0"/>
              </a:rPr>
              <a:t>Caso práctico 1</a:t>
            </a:r>
          </a:p>
        </p:txBody>
      </p:sp>
      <p:pic>
        <p:nvPicPr>
          <p:cNvPr id="8" name="Imagen 7">
            <a:extLst>
              <a:ext uri="{FF2B5EF4-FFF2-40B4-BE49-F238E27FC236}">
                <a16:creationId xmlns:a16="http://schemas.microsoft.com/office/drawing/2014/main" id="{A2516B6F-F2F2-B597-00C5-CB3CC7F6BBD6}"/>
              </a:ext>
            </a:extLst>
          </p:cNvPr>
          <p:cNvPicPr>
            <a:picLocks noChangeAspect="1"/>
          </p:cNvPicPr>
          <p:nvPr/>
        </p:nvPicPr>
        <p:blipFill>
          <a:blip r:embed="rId2"/>
          <a:stretch>
            <a:fillRect/>
          </a:stretch>
        </p:blipFill>
        <p:spPr>
          <a:xfrm>
            <a:off x="6955664" y="1604548"/>
            <a:ext cx="3525976" cy="3933594"/>
          </a:xfrm>
          <a:prstGeom prst="rect">
            <a:avLst/>
          </a:prstGeom>
          <a:ln>
            <a:solidFill>
              <a:srgbClr val="4A4E4B"/>
            </a:solidFill>
          </a:ln>
        </p:spPr>
      </p:pic>
      <p:grpSp>
        <p:nvGrpSpPr>
          <p:cNvPr id="3" name="Grupo 2">
            <a:extLst>
              <a:ext uri="{FF2B5EF4-FFF2-40B4-BE49-F238E27FC236}">
                <a16:creationId xmlns:a16="http://schemas.microsoft.com/office/drawing/2014/main" id="{517E4B93-B49A-72C7-16B4-9F3410C86C6A}"/>
              </a:ext>
            </a:extLst>
          </p:cNvPr>
          <p:cNvGrpSpPr/>
          <p:nvPr/>
        </p:nvGrpSpPr>
        <p:grpSpPr>
          <a:xfrm>
            <a:off x="2302866" y="1604548"/>
            <a:ext cx="2933472" cy="4001484"/>
            <a:chOff x="1931391" y="1604548"/>
            <a:chExt cx="2933472" cy="4001484"/>
          </a:xfrm>
        </p:grpSpPr>
        <p:pic>
          <p:nvPicPr>
            <p:cNvPr id="10" name="Imagen 9">
              <a:extLst>
                <a:ext uri="{FF2B5EF4-FFF2-40B4-BE49-F238E27FC236}">
                  <a16:creationId xmlns:a16="http://schemas.microsoft.com/office/drawing/2014/main" id="{B99CCAE0-F027-8B14-16A2-ADF24BC103BE}"/>
                </a:ext>
              </a:extLst>
            </p:cNvPr>
            <p:cNvPicPr>
              <a:picLocks noChangeAspect="1"/>
            </p:cNvPicPr>
            <p:nvPr/>
          </p:nvPicPr>
          <p:blipFill>
            <a:blip r:embed="rId3"/>
            <a:stretch>
              <a:fillRect/>
            </a:stretch>
          </p:blipFill>
          <p:spPr>
            <a:xfrm>
              <a:off x="1931391" y="1604548"/>
              <a:ext cx="2933472" cy="4001484"/>
            </a:xfrm>
            <a:prstGeom prst="rect">
              <a:avLst/>
            </a:prstGeom>
          </p:spPr>
        </p:pic>
        <p:sp>
          <p:nvSpPr>
            <p:cNvPr id="11" name="Rectángulo 10">
              <a:extLst>
                <a:ext uri="{FF2B5EF4-FFF2-40B4-BE49-F238E27FC236}">
                  <a16:creationId xmlns:a16="http://schemas.microsoft.com/office/drawing/2014/main" id="{20E5C4EA-3751-3B70-5B3A-E518DB9D2871}"/>
                </a:ext>
              </a:extLst>
            </p:cNvPr>
            <p:cNvSpPr/>
            <p:nvPr/>
          </p:nvSpPr>
          <p:spPr>
            <a:xfrm flipV="1">
              <a:off x="3528509" y="2870584"/>
              <a:ext cx="215152"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8C6CC6ED-B9EC-97BD-E2D6-BB02C6E34DC5}"/>
                </a:ext>
              </a:extLst>
            </p:cNvPr>
            <p:cNvSpPr/>
            <p:nvPr/>
          </p:nvSpPr>
          <p:spPr>
            <a:xfrm>
              <a:off x="2102356" y="2526050"/>
              <a:ext cx="194795"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3E91DBF6-F691-0C6F-53AE-EBFECBD6E230}"/>
                </a:ext>
              </a:extLst>
            </p:cNvPr>
            <p:cNvSpPr/>
            <p:nvPr/>
          </p:nvSpPr>
          <p:spPr>
            <a:xfrm>
              <a:off x="3903752" y="2534671"/>
              <a:ext cx="194795" cy="53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FD256CD9-919A-64F8-A505-618D90AB5553}"/>
                </a:ext>
              </a:extLst>
            </p:cNvPr>
            <p:cNvSpPr/>
            <p:nvPr/>
          </p:nvSpPr>
          <p:spPr>
            <a:xfrm>
              <a:off x="2919183" y="2518243"/>
              <a:ext cx="254248" cy="53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922A1FDD-F09B-E746-4FCE-D6D9DA76CA1C}"/>
                </a:ext>
              </a:extLst>
            </p:cNvPr>
            <p:cNvSpPr/>
            <p:nvPr/>
          </p:nvSpPr>
          <p:spPr>
            <a:xfrm>
              <a:off x="2095880" y="2916304"/>
              <a:ext cx="305521" cy="535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583338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54AB90C-E8D3-F00E-7FD1-8189BA231C0A}"/>
              </a:ext>
            </a:extLst>
          </p:cNvPr>
          <p:cNvPicPr>
            <a:picLocks noChangeAspect="1"/>
          </p:cNvPicPr>
          <p:nvPr/>
        </p:nvPicPr>
        <p:blipFill>
          <a:blip r:embed="rId2"/>
          <a:stretch>
            <a:fillRect/>
          </a:stretch>
        </p:blipFill>
        <p:spPr>
          <a:xfrm>
            <a:off x="2968901" y="1905000"/>
            <a:ext cx="5546449" cy="3843271"/>
          </a:xfrm>
          <a:prstGeom prst="rect">
            <a:avLst/>
          </a:prstGeom>
        </p:spPr>
      </p:pic>
      <p:sp>
        <p:nvSpPr>
          <p:cNvPr id="2" name="Título 5">
            <a:extLst>
              <a:ext uri="{FF2B5EF4-FFF2-40B4-BE49-F238E27FC236}">
                <a16:creationId xmlns:a16="http://schemas.microsoft.com/office/drawing/2014/main" id="{D89D5AB7-FE8F-D3E7-5909-D8E703EE48EF}"/>
              </a:ext>
            </a:extLst>
          </p:cNvPr>
          <p:cNvSpPr txBox="1">
            <a:spLocks/>
          </p:cNvSpPr>
          <p:nvPr/>
        </p:nvSpPr>
        <p:spPr>
          <a:xfrm>
            <a:off x="665012" y="263395"/>
            <a:ext cx="10660213" cy="1013800"/>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300" b="1">
                <a:solidFill>
                  <a:srgbClr val="A61834"/>
                </a:solidFill>
                <a:latin typeface="Raleway" pitchFamily="2" charset="0"/>
              </a:rPr>
              <a:t>Nacionalidad por residencia</a:t>
            </a:r>
            <a:endParaRPr lang="es-ES" sz="2300" b="1" dirty="0">
              <a:solidFill>
                <a:srgbClr val="A61834"/>
              </a:solidFill>
              <a:latin typeface="Raleway" pitchFamily="2" charset="0"/>
            </a:endParaRPr>
          </a:p>
        </p:txBody>
      </p:sp>
      <p:sp>
        <p:nvSpPr>
          <p:cNvPr id="3" name="CuadroTexto 2">
            <a:extLst>
              <a:ext uri="{FF2B5EF4-FFF2-40B4-BE49-F238E27FC236}">
                <a16:creationId xmlns:a16="http://schemas.microsoft.com/office/drawing/2014/main" id="{BF02ABDE-E172-1316-D0EE-3EC22A9FD4FD}"/>
              </a:ext>
            </a:extLst>
          </p:cNvPr>
          <p:cNvSpPr txBox="1"/>
          <p:nvPr/>
        </p:nvSpPr>
        <p:spPr>
          <a:xfrm>
            <a:off x="665012" y="982558"/>
            <a:ext cx="1924279" cy="369332"/>
          </a:xfrm>
          <a:prstGeom prst="rect">
            <a:avLst/>
          </a:prstGeom>
          <a:solidFill>
            <a:srgbClr val="A61834"/>
          </a:solidFill>
        </p:spPr>
        <p:txBody>
          <a:bodyPr wrap="square" rtlCol="0">
            <a:spAutoFit/>
          </a:bodyPr>
          <a:lstStyle/>
          <a:p>
            <a:r>
              <a:rPr lang="es-ES" b="1">
                <a:solidFill>
                  <a:schemeClr val="bg1"/>
                </a:solidFill>
                <a:latin typeface="Raleway" pitchFamily="2" charset="0"/>
              </a:rPr>
              <a:t>Caso práctico 1</a:t>
            </a:r>
          </a:p>
        </p:txBody>
      </p:sp>
    </p:spTree>
    <p:extLst>
      <p:ext uri="{BB962C8B-B14F-4D97-AF65-F5344CB8AC3E}">
        <p14:creationId xmlns:p14="http://schemas.microsoft.com/office/powerpoint/2010/main" val="2391948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6066E-ECA2-10BF-9E6F-878BFAB3BAAC}"/>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E9E79511-5A47-3CD3-884D-DFB56CC4166A}"/>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D28E3D9B-D376-6D6C-A6CB-FD2D74F3A178}"/>
              </a:ext>
            </a:extLst>
          </p:cNvPr>
          <p:cNvSpPr txBox="1"/>
          <p:nvPr/>
        </p:nvSpPr>
        <p:spPr>
          <a:xfrm>
            <a:off x="665012" y="982558"/>
            <a:ext cx="1924279" cy="369332"/>
          </a:xfrm>
          <a:prstGeom prst="rect">
            <a:avLst/>
          </a:prstGeom>
          <a:solidFill>
            <a:srgbClr val="A61834"/>
          </a:solidFill>
        </p:spPr>
        <p:txBody>
          <a:bodyPr wrap="square" rtlCol="0">
            <a:spAutoFit/>
          </a:bodyPr>
          <a:lstStyle/>
          <a:p>
            <a:r>
              <a:rPr lang="es-ES" b="1">
                <a:solidFill>
                  <a:schemeClr val="bg1"/>
                </a:solidFill>
                <a:latin typeface="Raleway" pitchFamily="2" charset="0"/>
              </a:rPr>
              <a:t>Caso práctico 1</a:t>
            </a:r>
          </a:p>
        </p:txBody>
      </p:sp>
      <p:pic>
        <p:nvPicPr>
          <p:cNvPr id="7" name="Imagen 6">
            <a:extLst>
              <a:ext uri="{FF2B5EF4-FFF2-40B4-BE49-F238E27FC236}">
                <a16:creationId xmlns:a16="http://schemas.microsoft.com/office/drawing/2014/main" id="{CF012450-6C5B-9B50-2306-2BE3D74724CE}"/>
              </a:ext>
            </a:extLst>
          </p:cNvPr>
          <p:cNvPicPr>
            <a:picLocks noChangeAspect="1"/>
          </p:cNvPicPr>
          <p:nvPr/>
        </p:nvPicPr>
        <p:blipFill>
          <a:blip r:embed="rId3"/>
          <a:stretch>
            <a:fillRect/>
          </a:stretch>
        </p:blipFill>
        <p:spPr>
          <a:xfrm>
            <a:off x="6881223" y="1996358"/>
            <a:ext cx="3510552" cy="3712784"/>
          </a:xfrm>
          <a:prstGeom prst="rect">
            <a:avLst/>
          </a:prstGeom>
        </p:spPr>
      </p:pic>
      <p:pic>
        <p:nvPicPr>
          <p:cNvPr id="16" name="Imagen 15">
            <a:extLst>
              <a:ext uri="{FF2B5EF4-FFF2-40B4-BE49-F238E27FC236}">
                <a16:creationId xmlns:a16="http://schemas.microsoft.com/office/drawing/2014/main" id="{F6FDC4DA-FF29-23C9-0532-677D4465113D}"/>
              </a:ext>
            </a:extLst>
          </p:cNvPr>
          <p:cNvPicPr>
            <a:picLocks noChangeAspect="1"/>
          </p:cNvPicPr>
          <p:nvPr/>
        </p:nvPicPr>
        <p:blipFill>
          <a:blip r:embed="rId4"/>
          <a:stretch>
            <a:fillRect/>
          </a:stretch>
        </p:blipFill>
        <p:spPr>
          <a:xfrm>
            <a:off x="1862072" y="1996357"/>
            <a:ext cx="3578044" cy="3712783"/>
          </a:xfrm>
          <a:prstGeom prst="rect">
            <a:avLst/>
          </a:prstGeom>
        </p:spPr>
      </p:pic>
    </p:spTree>
    <p:extLst>
      <p:ext uri="{BB962C8B-B14F-4D97-AF65-F5344CB8AC3E}">
        <p14:creationId xmlns:p14="http://schemas.microsoft.com/office/powerpoint/2010/main" val="2155224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C1DAC-3226-6DF0-64FC-E81D250B83A2}"/>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14EF10CB-170C-585C-BA11-B9385544762C}"/>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79412AEA-6C3E-7357-41CB-434B8DB6BB3C}"/>
              </a:ext>
            </a:extLst>
          </p:cNvPr>
          <p:cNvSpPr txBox="1"/>
          <p:nvPr/>
        </p:nvSpPr>
        <p:spPr>
          <a:xfrm>
            <a:off x="665012" y="982558"/>
            <a:ext cx="1924279" cy="369332"/>
          </a:xfrm>
          <a:prstGeom prst="rect">
            <a:avLst/>
          </a:prstGeom>
          <a:solidFill>
            <a:srgbClr val="A61834"/>
          </a:solidFill>
        </p:spPr>
        <p:txBody>
          <a:bodyPr wrap="square" rtlCol="0">
            <a:spAutoFit/>
          </a:bodyPr>
          <a:lstStyle/>
          <a:p>
            <a:r>
              <a:rPr lang="es-ES" b="1">
                <a:solidFill>
                  <a:schemeClr val="bg1"/>
                </a:solidFill>
                <a:latin typeface="Raleway" pitchFamily="2" charset="0"/>
              </a:rPr>
              <a:t>Caso práctico 2</a:t>
            </a:r>
          </a:p>
        </p:txBody>
      </p:sp>
      <p:sp>
        <p:nvSpPr>
          <p:cNvPr id="4" name="CuadroTexto 3">
            <a:extLst>
              <a:ext uri="{FF2B5EF4-FFF2-40B4-BE49-F238E27FC236}">
                <a16:creationId xmlns:a16="http://schemas.microsoft.com/office/drawing/2014/main" id="{5670275C-B40A-5FED-7CD5-7746D7CB9AA0}"/>
              </a:ext>
            </a:extLst>
          </p:cNvPr>
          <p:cNvSpPr txBox="1"/>
          <p:nvPr/>
        </p:nvSpPr>
        <p:spPr>
          <a:xfrm>
            <a:off x="637306" y="2237941"/>
            <a:ext cx="10917388" cy="2188163"/>
          </a:xfrm>
          <a:prstGeom prst="rect">
            <a:avLst/>
          </a:prstGeom>
          <a:solidFill>
            <a:schemeClr val="bg2"/>
          </a:solidFill>
        </p:spPr>
        <p:txBody>
          <a:bodyPr wrap="square" rtlCol="0">
            <a:spAutoFit/>
          </a:bodyPr>
          <a:lstStyle/>
          <a:p>
            <a:pPr algn="just">
              <a:lnSpc>
                <a:spcPct val="120000"/>
              </a:lnSpc>
              <a:spcBef>
                <a:spcPts val="600"/>
              </a:spcBef>
              <a:spcAft>
                <a:spcPts val="600"/>
              </a:spcAft>
            </a:pPr>
            <a:r>
              <a:rPr lang="es-ES" sz="1400" i="0" dirty="0">
                <a:solidFill>
                  <a:srgbClr val="000000"/>
                </a:solidFill>
                <a:effectLst/>
                <a:latin typeface="Raleway" pitchFamily="2" charset="0"/>
              </a:rPr>
              <a:t>Rosemary y Stavros son </a:t>
            </a:r>
            <a:r>
              <a:rPr lang="es-ES" sz="1400" dirty="0">
                <a:solidFill>
                  <a:srgbClr val="000000"/>
                </a:solidFill>
                <a:latin typeface="Raleway" pitchFamily="2" charset="0"/>
              </a:rPr>
              <a:t>una pareja de estadounidense y griego que </a:t>
            </a:r>
            <a:r>
              <a:rPr lang="es-ES" sz="1400" i="0" dirty="0">
                <a:solidFill>
                  <a:srgbClr val="000000"/>
                </a:solidFill>
                <a:effectLst/>
                <a:latin typeface="Raleway" pitchFamily="2" charset="0"/>
              </a:rPr>
              <a:t>tienen 5 hijos en com</a:t>
            </a:r>
            <a:r>
              <a:rPr lang="es-ES" sz="1400" dirty="0">
                <a:solidFill>
                  <a:srgbClr val="000000"/>
                </a:solidFill>
                <a:latin typeface="Raleway" pitchFamily="2" charset="0"/>
              </a:rPr>
              <a:t>ún, 2 de ellos menores de edad. </a:t>
            </a:r>
          </a:p>
          <a:p>
            <a:pPr algn="just">
              <a:lnSpc>
                <a:spcPct val="120000"/>
              </a:lnSpc>
              <a:spcBef>
                <a:spcPts val="600"/>
              </a:spcBef>
              <a:spcAft>
                <a:spcPts val="600"/>
              </a:spcAft>
            </a:pPr>
            <a:r>
              <a:rPr lang="es-ES" sz="1400" dirty="0">
                <a:solidFill>
                  <a:srgbClr val="000000"/>
                </a:solidFill>
                <a:latin typeface="Raleway" pitchFamily="2" charset="0"/>
              </a:rPr>
              <a:t>Todos los miembros de la familia tienen residencia permanente y efectiva en España. La hija más pequeña ha nacido en España. El padre ha iniciado los trámites para pedir la nacionalidad española de sus hijos menores, que están identificados como norteamericanos. Aitor Menta, diligente gestor administrativo, ha subido el trámite a la plataforma de gestores administrativos y va con la documentación al Colegio en busca de cotejo y resguardo de presentación.</a:t>
            </a:r>
          </a:p>
          <a:p>
            <a:pPr algn="just">
              <a:lnSpc>
                <a:spcPct val="120000"/>
              </a:lnSpc>
              <a:spcBef>
                <a:spcPts val="600"/>
              </a:spcBef>
              <a:spcAft>
                <a:spcPts val="600"/>
              </a:spcAft>
            </a:pPr>
            <a:r>
              <a:rPr lang="es-ES" sz="1400" dirty="0">
                <a:solidFill>
                  <a:srgbClr val="000000"/>
                </a:solidFill>
                <a:latin typeface="Raleway" pitchFamily="2" charset="0"/>
              </a:rPr>
              <a:t>Los documentos que presenta coinciden exactamente con los subidos a plataforma, pero el perspicaz personal del Colegio de Gestores rechaza la revisión.</a:t>
            </a:r>
          </a:p>
        </p:txBody>
      </p:sp>
    </p:spTree>
    <p:extLst>
      <p:ext uri="{BB962C8B-B14F-4D97-AF65-F5344CB8AC3E}">
        <p14:creationId xmlns:p14="http://schemas.microsoft.com/office/powerpoint/2010/main" val="3244150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02D11-107E-F49E-058C-DB8351EB1C7A}"/>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DA678ED0-F1DD-3A08-972B-3C1CD70A83F8}"/>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D24A6069-478D-E0B3-D8D9-53C0D597F02B}"/>
              </a:ext>
            </a:extLst>
          </p:cNvPr>
          <p:cNvSpPr txBox="1"/>
          <p:nvPr/>
        </p:nvSpPr>
        <p:spPr>
          <a:xfrm>
            <a:off x="665012" y="982558"/>
            <a:ext cx="1924279" cy="369332"/>
          </a:xfrm>
          <a:prstGeom prst="rect">
            <a:avLst/>
          </a:prstGeom>
          <a:solidFill>
            <a:srgbClr val="A61834"/>
          </a:solidFill>
        </p:spPr>
        <p:txBody>
          <a:bodyPr wrap="square" rtlCol="0">
            <a:spAutoFit/>
          </a:bodyPr>
          <a:lstStyle/>
          <a:p>
            <a:r>
              <a:rPr lang="es-ES" b="1">
                <a:solidFill>
                  <a:schemeClr val="bg1"/>
                </a:solidFill>
                <a:latin typeface="Raleway" pitchFamily="2" charset="0"/>
              </a:rPr>
              <a:t>Caso práctico 2</a:t>
            </a:r>
          </a:p>
        </p:txBody>
      </p:sp>
      <p:pic>
        <p:nvPicPr>
          <p:cNvPr id="5" name="Imagen 4">
            <a:extLst>
              <a:ext uri="{FF2B5EF4-FFF2-40B4-BE49-F238E27FC236}">
                <a16:creationId xmlns:a16="http://schemas.microsoft.com/office/drawing/2014/main" id="{ADEECE1E-8D08-422B-D89F-5D7CDFEDF15A}"/>
              </a:ext>
            </a:extLst>
          </p:cNvPr>
          <p:cNvPicPr>
            <a:picLocks noChangeAspect="1"/>
          </p:cNvPicPr>
          <p:nvPr/>
        </p:nvPicPr>
        <p:blipFill>
          <a:blip r:embed="rId2"/>
          <a:stretch>
            <a:fillRect/>
          </a:stretch>
        </p:blipFill>
        <p:spPr>
          <a:xfrm>
            <a:off x="1882223" y="1626272"/>
            <a:ext cx="3750815" cy="4338500"/>
          </a:xfrm>
          <a:prstGeom prst="rect">
            <a:avLst/>
          </a:prstGeom>
        </p:spPr>
      </p:pic>
      <p:pic>
        <p:nvPicPr>
          <p:cNvPr id="8" name="Imagen 7">
            <a:extLst>
              <a:ext uri="{FF2B5EF4-FFF2-40B4-BE49-F238E27FC236}">
                <a16:creationId xmlns:a16="http://schemas.microsoft.com/office/drawing/2014/main" id="{41AA0734-52C7-9837-D1F1-A6B8CA100BDA}"/>
              </a:ext>
            </a:extLst>
          </p:cNvPr>
          <p:cNvPicPr>
            <a:picLocks noChangeAspect="1"/>
          </p:cNvPicPr>
          <p:nvPr/>
        </p:nvPicPr>
        <p:blipFill>
          <a:blip r:embed="rId3"/>
          <a:stretch>
            <a:fillRect/>
          </a:stretch>
        </p:blipFill>
        <p:spPr>
          <a:xfrm>
            <a:off x="6691483" y="1555612"/>
            <a:ext cx="3618294" cy="4478734"/>
          </a:xfrm>
          <a:prstGeom prst="rect">
            <a:avLst/>
          </a:prstGeom>
        </p:spPr>
      </p:pic>
    </p:spTree>
    <p:extLst>
      <p:ext uri="{BB962C8B-B14F-4D97-AF65-F5344CB8AC3E}">
        <p14:creationId xmlns:p14="http://schemas.microsoft.com/office/powerpoint/2010/main" val="4084698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3FD7E-81A9-263E-77B4-726FC0669388}"/>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F3ACD373-FBF1-7F11-D018-DE467615EF88}"/>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911D611E-4660-031F-9F8E-E8554CD1551A}"/>
              </a:ext>
            </a:extLst>
          </p:cNvPr>
          <p:cNvSpPr txBox="1"/>
          <p:nvPr/>
        </p:nvSpPr>
        <p:spPr>
          <a:xfrm>
            <a:off x="665012" y="982558"/>
            <a:ext cx="1924279" cy="369332"/>
          </a:xfrm>
          <a:prstGeom prst="rect">
            <a:avLst/>
          </a:prstGeom>
          <a:solidFill>
            <a:srgbClr val="A61834"/>
          </a:solidFill>
        </p:spPr>
        <p:txBody>
          <a:bodyPr wrap="square" rtlCol="0">
            <a:spAutoFit/>
          </a:bodyPr>
          <a:lstStyle/>
          <a:p>
            <a:r>
              <a:rPr lang="es-ES" b="1">
                <a:solidFill>
                  <a:schemeClr val="bg1"/>
                </a:solidFill>
                <a:latin typeface="Raleway" pitchFamily="2" charset="0"/>
              </a:rPr>
              <a:t>Caso práctico 2</a:t>
            </a:r>
          </a:p>
        </p:txBody>
      </p:sp>
      <p:pic>
        <p:nvPicPr>
          <p:cNvPr id="4" name="Imagen 3">
            <a:extLst>
              <a:ext uri="{FF2B5EF4-FFF2-40B4-BE49-F238E27FC236}">
                <a16:creationId xmlns:a16="http://schemas.microsoft.com/office/drawing/2014/main" id="{85ECCB10-6B64-DBFA-F47C-E860B6078E1A}"/>
              </a:ext>
            </a:extLst>
          </p:cNvPr>
          <p:cNvPicPr>
            <a:picLocks noChangeAspect="1"/>
          </p:cNvPicPr>
          <p:nvPr/>
        </p:nvPicPr>
        <p:blipFill>
          <a:blip r:embed="rId2"/>
          <a:stretch>
            <a:fillRect/>
          </a:stretch>
        </p:blipFill>
        <p:spPr>
          <a:xfrm>
            <a:off x="1214868" y="1951836"/>
            <a:ext cx="4458021" cy="3399804"/>
          </a:xfrm>
          <a:prstGeom prst="rect">
            <a:avLst/>
          </a:prstGeom>
        </p:spPr>
      </p:pic>
      <p:pic>
        <p:nvPicPr>
          <p:cNvPr id="9" name="Imagen 8">
            <a:extLst>
              <a:ext uri="{FF2B5EF4-FFF2-40B4-BE49-F238E27FC236}">
                <a16:creationId xmlns:a16="http://schemas.microsoft.com/office/drawing/2014/main" id="{723BA90C-6FA6-F68B-F36A-0868464496B2}"/>
              </a:ext>
            </a:extLst>
          </p:cNvPr>
          <p:cNvPicPr>
            <a:picLocks noChangeAspect="1"/>
          </p:cNvPicPr>
          <p:nvPr/>
        </p:nvPicPr>
        <p:blipFill>
          <a:blip r:embed="rId3"/>
          <a:stretch>
            <a:fillRect/>
          </a:stretch>
        </p:blipFill>
        <p:spPr>
          <a:xfrm rot="5400000">
            <a:off x="7424424" y="1494860"/>
            <a:ext cx="3487846" cy="4313757"/>
          </a:xfrm>
          <a:prstGeom prst="rect">
            <a:avLst/>
          </a:prstGeom>
        </p:spPr>
      </p:pic>
    </p:spTree>
    <p:extLst>
      <p:ext uri="{BB962C8B-B14F-4D97-AF65-F5344CB8AC3E}">
        <p14:creationId xmlns:p14="http://schemas.microsoft.com/office/powerpoint/2010/main" val="4046058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AD9C4-EAE7-FB15-8F14-558C3E070E63}"/>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EDBD2352-CA95-8F56-7CA5-2C5C65E8CB50}"/>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332A1C6B-1914-E5F5-6EBD-E527B6C92597}"/>
              </a:ext>
            </a:extLst>
          </p:cNvPr>
          <p:cNvSpPr txBox="1"/>
          <p:nvPr/>
        </p:nvSpPr>
        <p:spPr>
          <a:xfrm>
            <a:off x="665012" y="982558"/>
            <a:ext cx="1924279" cy="369332"/>
          </a:xfrm>
          <a:prstGeom prst="rect">
            <a:avLst/>
          </a:prstGeom>
          <a:solidFill>
            <a:srgbClr val="A61834"/>
          </a:solidFill>
        </p:spPr>
        <p:txBody>
          <a:bodyPr wrap="square" rtlCol="0">
            <a:spAutoFit/>
          </a:bodyPr>
          <a:lstStyle/>
          <a:p>
            <a:r>
              <a:rPr lang="es-ES" b="1">
                <a:solidFill>
                  <a:schemeClr val="bg1"/>
                </a:solidFill>
                <a:latin typeface="Raleway" pitchFamily="2" charset="0"/>
              </a:rPr>
              <a:t>Caso práctico 2</a:t>
            </a:r>
          </a:p>
        </p:txBody>
      </p:sp>
      <p:pic>
        <p:nvPicPr>
          <p:cNvPr id="3" name="Imagen 2">
            <a:extLst>
              <a:ext uri="{FF2B5EF4-FFF2-40B4-BE49-F238E27FC236}">
                <a16:creationId xmlns:a16="http://schemas.microsoft.com/office/drawing/2014/main" id="{DA3B226D-8053-80B0-2C0C-B81A1D2C6FC8}"/>
              </a:ext>
            </a:extLst>
          </p:cNvPr>
          <p:cNvPicPr>
            <a:picLocks noChangeAspect="1"/>
          </p:cNvPicPr>
          <p:nvPr/>
        </p:nvPicPr>
        <p:blipFill>
          <a:blip r:embed="rId2"/>
          <a:stretch>
            <a:fillRect/>
          </a:stretch>
        </p:blipFill>
        <p:spPr>
          <a:xfrm>
            <a:off x="1791222" y="1478913"/>
            <a:ext cx="3470856" cy="4533580"/>
          </a:xfrm>
          <a:prstGeom prst="rect">
            <a:avLst/>
          </a:prstGeom>
        </p:spPr>
      </p:pic>
      <p:pic>
        <p:nvPicPr>
          <p:cNvPr id="4" name="Imagen 3">
            <a:extLst>
              <a:ext uri="{FF2B5EF4-FFF2-40B4-BE49-F238E27FC236}">
                <a16:creationId xmlns:a16="http://schemas.microsoft.com/office/drawing/2014/main" id="{7E6ED3B6-AEA8-8703-516C-162D70CA4901}"/>
              </a:ext>
            </a:extLst>
          </p:cNvPr>
          <p:cNvPicPr>
            <a:picLocks noChangeAspect="1"/>
          </p:cNvPicPr>
          <p:nvPr/>
        </p:nvPicPr>
        <p:blipFill>
          <a:blip r:embed="rId3"/>
          <a:stretch>
            <a:fillRect/>
          </a:stretch>
        </p:blipFill>
        <p:spPr>
          <a:xfrm>
            <a:off x="6413325" y="1453844"/>
            <a:ext cx="3577305" cy="4683909"/>
          </a:xfrm>
          <a:prstGeom prst="rect">
            <a:avLst/>
          </a:prstGeom>
          <a:ln>
            <a:solidFill>
              <a:srgbClr val="4A4E4B"/>
            </a:solidFill>
          </a:ln>
        </p:spPr>
      </p:pic>
    </p:spTree>
    <p:extLst>
      <p:ext uri="{BB962C8B-B14F-4D97-AF65-F5344CB8AC3E}">
        <p14:creationId xmlns:p14="http://schemas.microsoft.com/office/powerpoint/2010/main" val="2433024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2282B-A0A8-4D64-B68F-7F00BA827AFD}"/>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ABF0C375-05EB-3EEA-0587-BEF6DBDD617D}"/>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dirty="0">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D095B044-B62D-E354-092C-8BA0102F2DD7}"/>
              </a:ext>
            </a:extLst>
          </p:cNvPr>
          <p:cNvSpPr txBox="1"/>
          <p:nvPr/>
        </p:nvSpPr>
        <p:spPr>
          <a:xfrm>
            <a:off x="665012" y="982558"/>
            <a:ext cx="2287738" cy="369332"/>
          </a:xfrm>
          <a:prstGeom prst="rect">
            <a:avLst/>
          </a:prstGeom>
          <a:solidFill>
            <a:srgbClr val="A61834"/>
          </a:solidFill>
        </p:spPr>
        <p:txBody>
          <a:bodyPr wrap="square" rtlCol="0">
            <a:spAutoFit/>
          </a:bodyPr>
          <a:lstStyle/>
          <a:p>
            <a:r>
              <a:rPr lang="es-ES" b="1" dirty="0">
                <a:solidFill>
                  <a:schemeClr val="bg1"/>
                </a:solidFill>
                <a:latin typeface="Raleway" pitchFamily="2" charset="0"/>
              </a:rPr>
              <a:t>Requisitos legales</a:t>
            </a:r>
          </a:p>
        </p:txBody>
      </p:sp>
      <p:grpSp>
        <p:nvGrpSpPr>
          <p:cNvPr id="23" name="Grupo 22">
            <a:extLst>
              <a:ext uri="{FF2B5EF4-FFF2-40B4-BE49-F238E27FC236}">
                <a16:creationId xmlns:a16="http://schemas.microsoft.com/office/drawing/2014/main" id="{604994E4-5FBC-3D8E-3F8C-C10CD6906FE6}"/>
              </a:ext>
            </a:extLst>
          </p:cNvPr>
          <p:cNvGrpSpPr/>
          <p:nvPr/>
        </p:nvGrpSpPr>
        <p:grpSpPr>
          <a:xfrm>
            <a:off x="921747" y="2658875"/>
            <a:ext cx="1694505" cy="1679389"/>
            <a:chOff x="891059" y="2784766"/>
            <a:chExt cx="1694505" cy="1679389"/>
          </a:xfrm>
        </p:grpSpPr>
        <p:sp>
          <p:nvSpPr>
            <p:cNvPr id="19" name="Rectángulo 18">
              <a:extLst>
                <a:ext uri="{FF2B5EF4-FFF2-40B4-BE49-F238E27FC236}">
                  <a16:creationId xmlns:a16="http://schemas.microsoft.com/office/drawing/2014/main" id="{78A330BF-3205-DFD2-8563-29F3C46441DC}"/>
                </a:ext>
              </a:extLst>
            </p:cNvPr>
            <p:cNvSpPr/>
            <p:nvPr/>
          </p:nvSpPr>
          <p:spPr>
            <a:xfrm>
              <a:off x="1009650" y="3770179"/>
              <a:ext cx="1457326" cy="693976"/>
            </a:xfrm>
            <a:prstGeom prst="rect">
              <a:avLst/>
            </a:prstGeom>
            <a:solidFill>
              <a:srgbClr val="A618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4" name="Grupo 13">
              <a:extLst>
                <a:ext uri="{FF2B5EF4-FFF2-40B4-BE49-F238E27FC236}">
                  <a16:creationId xmlns:a16="http://schemas.microsoft.com/office/drawing/2014/main" id="{1B362D6B-E594-DDDF-8F24-027A3EF40F7A}"/>
                </a:ext>
              </a:extLst>
            </p:cNvPr>
            <p:cNvGrpSpPr/>
            <p:nvPr/>
          </p:nvGrpSpPr>
          <p:grpSpPr>
            <a:xfrm>
              <a:off x="891059" y="2784766"/>
              <a:ext cx="1694505" cy="1679388"/>
              <a:chOff x="878502" y="2817335"/>
              <a:chExt cx="1694505" cy="1679388"/>
            </a:xfrm>
          </p:grpSpPr>
          <p:sp>
            <p:nvSpPr>
              <p:cNvPr id="10" name="CuadroTexto 9">
                <a:extLst>
                  <a:ext uri="{FF2B5EF4-FFF2-40B4-BE49-F238E27FC236}">
                    <a16:creationId xmlns:a16="http://schemas.microsoft.com/office/drawing/2014/main" id="{BFCA9E50-CEA8-F18A-4067-DC4236ACFC88}"/>
                  </a:ext>
                </a:extLst>
              </p:cNvPr>
              <p:cNvSpPr txBox="1"/>
              <p:nvPr/>
            </p:nvSpPr>
            <p:spPr>
              <a:xfrm>
                <a:off x="878502" y="3772243"/>
                <a:ext cx="1694505" cy="724480"/>
              </a:xfrm>
              <a:prstGeom prst="rect">
                <a:avLst/>
              </a:prstGeom>
            </p:spPr>
            <p:txBody>
              <a:bodyPr vert="horz" lIns="91440" tIns="45720" rIns="91440" bIns="45720" rtlCol="0" anchor="ctr">
                <a:normAutofit/>
              </a:bodyPr>
              <a:lstStyle/>
              <a:p>
                <a:pPr lvl="1">
                  <a:spcBef>
                    <a:spcPct val="20000"/>
                  </a:spcBef>
                  <a:spcAft>
                    <a:spcPts val="600"/>
                  </a:spcAft>
                  <a:buClr>
                    <a:schemeClr val="accent2"/>
                  </a:buClr>
                  <a:buSzPct val="92000"/>
                </a:pPr>
                <a:r>
                  <a:rPr lang="en-US" sz="2000" dirty="0">
                    <a:solidFill>
                      <a:schemeClr val="bg1"/>
                    </a:solidFill>
                    <a:latin typeface="Raleway" pitchFamily="2" charset="0"/>
                  </a:rPr>
                  <a:t>Legal</a:t>
                </a:r>
              </a:p>
            </p:txBody>
          </p:sp>
          <p:pic>
            <p:nvPicPr>
              <p:cNvPr id="7" name="Gráfico 6" descr="Balanza de la justicia contorno">
                <a:extLst>
                  <a:ext uri="{FF2B5EF4-FFF2-40B4-BE49-F238E27FC236}">
                    <a16:creationId xmlns:a16="http://schemas.microsoft.com/office/drawing/2014/main" id="{38E5A59C-0365-A43D-E719-C0F107187B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8554" y="2817335"/>
                <a:ext cx="914400" cy="914400"/>
              </a:xfrm>
              <a:prstGeom prst="rect">
                <a:avLst/>
              </a:prstGeom>
            </p:spPr>
          </p:pic>
        </p:grpSp>
      </p:grpSp>
      <p:grpSp>
        <p:nvGrpSpPr>
          <p:cNvPr id="24" name="Grupo 23">
            <a:extLst>
              <a:ext uri="{FF2B5EF4-FFF2-40B4-BE49-F238E27FC236}">
                <a16:creationId xmlns:a16="http://schemas.microsoft.com/office/drawing/2014/main" id="{9CE90443-1D96-8181-BD0D-3DB6220E13FE}"/>
              </a:ext>
            </a:extLst>
          </p:cNvPr>
          <p:cNvGrpSpPr/>
          <p:nvPr/>
        </p:nvGrpSpPr>
        <p:grpSpPr>
          <a:xfrm>
            <a:off x="7690017" y="2660941"/>
            <a:ext cx="3799639" cy="1646819"/>
            <a:chOff x="7382711" y="2817335"/>
            <a:chExt cx="3799639" cy="1646819"/>
          </a:xfrm>
        </p:grpSpPr>
        <p:sp>
          <p:nvSpPr>
            <p:cNvPr id="21" name="Rectángulo 20">
              <a:extLst>
                <a:ext uri="{FF2B5EF4-FFF2-40B4-BE49-F238E27FC236}">
                  <a16:creationId xmlns:a16="http://schemas.microsoft.com/office/drawing/2014/main" id="{05AC627B-A05A-1827-8167-FD49C7195277}"/>
                </a:ext>
              </a:extLst>
            </p:cNvPr>
            <p:cNvSpPr/>
            <p:nvPr/>
          </p:nvSpPr>
          <p:spPr>
            <a:xfrm>
              <a:off x="7490408" y="3770178"/>
              <a:ext cx="3568117" cy="693976"/>
            </a:xfrm>
            <a:prstGeom prst="rect">
              <a:avLst/>
            </a:prstGeom>
            <a:solidFill>
              <a:srgbClr val="A618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a:extLst>
                <a:ext uri="{FF2B5EF4-FFF2-40B4-BE49-F238E27FC236}">
                  <a16:creationId xmlns:a16="http://schemas.microsoft.com/office/drawing/2014/main" id="{80DCC12E-3866-E755-324A-698AD44690AC}"/>
                </a:ext>
              </a:extLst>
            </p:cNvPr>
            <p:cNvGrpSpPr/>
            <p:nvPr/>
          </p:nvGrpSpPr>
          <p:grpSpPr>
            <a:xfrm>
              <a:off x="7382711" y="2817335"/>
              <a:ext cx="3799639" cy="1638881"/>
              <a:chOff x="7382711" y="2817335"/>
              <a:chExt cx="3799639" cy="1638881"/>
            </a:xfrm>
          </p:grpSpPr>
          <p:sp>
            <p:nvSpPr>
              <p:cNvPr id="3" name="CuadroTexto 2">
                <a:extLst>
                  <a:ext uri="{FF2B5EF4-FFF2-40B4-BE49-F238E27FC236}">
                    <a16:creationId xmlns:a16="http://schemas.microsoft.com/office/drawing/2014/main" id="{181ABC51-69C0-7020-735E-E2C8822E7705}"/>
                  </a:ext>
                </a:extLst>
              </p:cNvPr>
              <p:cNvSpPr txBox="1"/>
              <p:nvPr/>
            </p:nvSpPr>
            <p:spPr>
              <a:xfrm>
                <a:off x="7382711" y="3731736"/>
                <a:ext cx="3799639" cy="724480"/>
              </a:xfrm>
              <a:prstGeom prst="rect">
                <a:avLst/>
              </a:prstGeom>
            </p:spPr>
            <p:txBody>
              <a:bodyPr vert="horz" lIns="91440" tIns="45720" rIns="91440" bIns="45720" rtlCol="0" anchor="ctr">
                <a:normAutofit/>
              </a:bodyPr>
              <a:lstStyle/>
              <a:p>
                <a:pPr marL="0" lvl="1" algn="ctr">
                  <a:spcBef>
                    <a:spcPct val="20000"/>
                  </a:spcBef>
                  <a:spcAft>
                    <a:spcPts val="600"/>
                  </a:spcAft>
                  <a:buClr>
                    <a:schemeClr val="accent2"/>
                  </a:buClr>
                  <a:buSzPct val="92000"/>
                </a:pPr>
                <a:r>
                  <a:rPr lang="es-ES" sz="2000" noProof="0" dirty="0">
                    <a:solidFill>
                      <a:schemeClr val="bg1"/>
                    </a:solidFill>
                    <a:latin typeface="Raleway" pitchFamily="2" charset="0"/>
                  </a:rPr>
                  <a:t>Inmediatamente anterior</a:t>
                </a:r>
              </a:p>
            </p:txBody>
          </p:sp>
          <p:pic>
            <p:nvPicPr>
              <p:cNvPr id="9" name="Gráfico 8" descr="Flecha lineal: giro a la izquierda contorno">
                <a:extLst>
                  <a:ext uri="{FF2B5EF4-FFF2-40B4-BE49-F238E27FC236}">
                    <a16:creationId xmlns:a16="http://schemas.microsoft.com/office/drawing/2014/main" id="{F17919A0-6BD4-7CF5-3176-A22C52580E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5330" y="2817335"/>
                <a:ext cx="914400" cy="914400"/>
              </a:xfrm>
              <a:prstGeom prst="rect">
                <a:avLst/>
              </a:prstGeom>
            </p:spPr>
          </p:pic>
        </p:grpSp>
      </p:grpSp>
      <p:grpSp>
        <p:nvGrpSpPr>
          <p:cNvPr id="22" name="Grupo 21">
            <a:extLst>
              <a:ext uri="{FF2B5EF4-FFF2-40B4-BE49-F238E27FC236}">
                <a16:creationId xmlns:a16="http://schemas.microsoft.com/office/drawing/2014/main" id="{FFEEF02F-7E24-ECBE-9DC5-AE01F9B67173}"/>
              </a:ext>
            </a:extLst>
          </p:cNvPr>
          <p:cNvGrpSpPr/>
          <p:nvPr/>
        </p:nvGrpSpPr>
        <p:grpSpPr>
          <a:xfrm>
            <a:off x="3791130" y="2660941"/>
            <a:ext cx="2493711" cy="1677323"/>
            <a:chOff x="4107991" y="2817335"/>
            <a:chExt cx="2493711" cy="1677323"/>
          </a:xfrm>
        </p:grpSpPr>
        <p:sp>
          <p:nvSpPr>
            <p:cNvPr id="20" name="Rectángulo 19">
              <a:extLst>
                <a:ext uri="{FF2B5EF4-FFF2-40B4-BE49-F238E27FC236}">
                  <a16:creationId xmlns:a16="http://schemas.microsoft.com/office/drawing/2014/main" id="{4982FCDD-8C24-193F-E28F-EBB84894B042}"/>
                </a:ext>
              </a:extLst>
            </p:cNvPr>
            <p:cNvSpPr/>
            <p:nvPr/>
          </p:nvSpPr>
          <p:spPr>
            <a:xfrm>
              <a:off x="4375733" y="3770178"/>
              <a:ext cx="1975521" cy="693976"/>
            </a:xfrm>
            <a:prstGeom prst="rect">
              <a:avLst/>
            </a:prstGeom>
            <a:solidFill>
              <a:srgbClr val="A618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 name="Grupo 14">
              <a:extLst>
                <a:ext uri="{FF2B5EF4-FFF2-40B4-BE49-F238E27FC236}">
                  <a16:creationId xmlns:a16="http://schemas.microsoft.com/office/drawing/2014/main" id="{2090F3A4-1AFB-5622-08DC-031CC54D1A41}"/>
                </a:ext>
              </a:extLst>
            </p:cNvPr>
            <p:cNvGrpSpPr/>
            <p:nvPr/>
          </p:nvGrpSpPr>
          <p:grpSpPr>
            <a:xfrm>
              <a:off x="4107991" y="2817335"/>
              <a:ext cx="2493711" cy="1677323"/>
              <a:chOff x="4107991" y="2817335"/>
              <a:chExt cx="2493711" cy="1677323"/>
            </a:xfrm>
          </p:grpSpPr>
          <p:sp>
            <p:nvSpPr>
              <p:cNvPr id="4" name="CuadroTexto 3">
                <a:extLst>
                  <a:ext uri="{FF2B5EF4-FFF2-40B4-BE49-F238E27FC236}">
                    <a16:creationId xmlns:a16="http://schemas.microsoft.com/office/drawing/2014/main" id="{9E12C1BD-CA6D-9668-282C-512B1FDAA4C1}"/>
                  </a:ext>
                </a:extLst>
              </p:cNvPr>
              <p:cNvSpPr txBox="1"/>
              <p:nvPr/>
            </p:nvSpPr>
            <p:spPr>
              <a:xfrm>
                <a:off x="4107991" y="3770178"/>
                <a:ext cx="2493711" cy="724480"/>
              </a:xfrm>
              <a:prstGeom prst="rect">
                <a:avLst/>
              </a:prstGeom>
            </p:spPr>
            <p:txBody>
              <a:bodyPr vert="horz" lIns="91440" tIns="45720" rIns="91440" bIns="45720" rtlCol="0" anchor="ctr">
                <a:normAutofit/>
              </a:bodyPr>
              <a:lstStyle/>
              <a:p>
                <a:pPr marL="0" lvl="1" algn="ctr">
                  <a:spcBef>
                    <a:spcPct val="20000"/>
                  </a:spcBef>
                  <a:spcAft>
                    <a:spcPts val="600"/>
                  </a:spcAft>
                  <a:buClr>
                    <a:schemeClr val="accent2"/>
                  </a:buClr>
                  <a:buSzPct val="92000"/>
                </a:pPr>
                <a:r>
                  <a:rPr lang="es-ES" sz="2000" noProof="0" dirty="0">
                    <a:solidFill>
                      <a:schemeClr val="bg1"/>
                    </a:solidFill>
                    <a:latin typeface="Raleway" pitchFamily="2" charset="0"/>
                  </a:rPr>
                  <a:t>Continuada</a:t>
                </a:r>
              </a:p>
            </p:txBody>
          </p:sp>
          <p:pic>
            <p:nvPicPr>
              <p:cNvPr id="13" name="Gráfico 12" descr="Repetir contorno">
                <a:extLst>
                  <a:ext uri="{FF2B5EF4-FFF2-40B4-BE49-F238E27FC236}">
                    <a16:creationId xmlns:a16="http://schemas.microsoft.com/office/drawing/2014/main" id="{436097A2-13F6-8933-8D78-F86329084C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06294" y="2817335"/>
                <a:ext cx="914400" cy="914400"/>
              </a:xfrm>
              <a:prstGeom prst="rect">
                <a:avLst/>
              </a:prstGeom>
            </p:spPr>
          </p:pic>
        </p:grpSp>
      </p:grpSp>
    </p:spTree>
    <p:extLst>
      <p:ext uri="{BB962C8B-B14F-4D97-AF65-F5344CB8AC3E}">
        <p14:creationId xmlns:p14="http://schemas.microsoft.com/office/powerpoint/2010/main" val="893075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BADD8-076E-3C09-C5F8-2B9312388DF3}"/>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101E31BD-3BD9-5B29-3465-578F92C0C181}"/>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6E7D8983-DA1C-7218-93AB-5B8F20181FE3}"/>
              </a:ext>
            </a:extLst>
          </p:cNvPr>
          <p:cNvSpPr txBox="1"/>
          <p:nvPr/>
        </p:nvSpPr>
        <p:spPr>
          <a:xfrm>
            <a:off x="665012" y="982558"/>
            <a:ext cx="1924279" cy="369332"/>
          </a:xfrm>
          <a:prstGeom prst="rect">
            <a:avLst/>
          </a:prstGeom>
          <a:solidFill>
            <a:srgbClr val="A61834"/>
          </a:solidFill>
        </p:spPr>
        <p:txBody>
          <a:bodyPr wrap="square" rtlCol="0">
            <a:spAutoFit/>
          </a:bodyPr>
          <a:lstStyle/>
          <a:p>
            <a:r>
              <a:rPr lang="es-ES" b="1">
                <a:solidFill>
                  <a:schemeClr val="bg1"/>
                </a:solidFill>
                <a:latin typeface="Raleway" pitchFamily="2" charset="0"/>
              </a:rPr>
              <a:t>Caso práctico 2</a:t>
            </a:r>
          </a:p>
        </p:txBody>
      </p:sp>
      <p:pic>
        <p:nvPicPr>
          <p:cNvPr id="3074" name="Picture 2" descr="Geburtsurkunde - Comtext Fremdsprachenservice GmbH">
            <a:extLst>
              <a:ext uri="{FF2B5EF4-FFF2-40B4-BE49-F238E27FC236}">
                <a16:creationId xmlns:a16="http://schemas.microsoft.com/office/drawing/2014/main" id="{F804CD8F-9408-EFD4-9920-6BEE7D2BD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653" y="1589027"/>
            <a:ext cx="3980693" cy="447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468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564F9-C6A8-543C-D42B-8437CD214C70}"/>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733A83A5-8193-5FB3-CDC4-4C4D7AAE367B}"/>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1BD38D32-7015-359F-4086-C87DCF55EE75}"/>
              </a:ext>
            </a:extLst>
          </p:cNvPr>
          <p:cNvSpPr txBox="1"/>
          <p:nvPr/>
        </p:nvSpPr>
        <p:spPr>
          <a:xfrm>
            <a:off x="665012" y="982558"/>
            <a:ext cx="1924279" cy="369332"/>
          </a:xfrm>
          <a:prstGeom prst="rect">
            <a:avLst/>
          </a:prstGeom>
          <a:solidFill>
            <a:srgbClr val="A61834"/>
          </a:solidFill>
        </p:spPr>
        <p:txBody>
          <a:bodyPr wrap="square" rtlCol="0">
            <a:spAutoFit/>
          </a:bodyPr>
          <a:lstStyle/>
          <a:p>
            <a:r>
              <a:rPr lang="es-ES" b="1">
                <a:solidFill>
                  <a:schemeClr val="bg1"/>
                </a:solidFill>
                <a:latin typeface="Raleway" pitchFamily="2" charset="0"/>
              </a:rPr>
              <a:t>Caso práctico 2</a:t>
            </a:r>
          </a:p>
        </p:txBody>
      </p:sp>
      <p:grpSp>
        <p:nvGrpSpPr>
          <p:cNvPr id="9" name="Grupo 8">
            <a:extLst>
              <a:ext uri="{FF2B5EF4-FFF2-40B4-BE49-F238E27FC236}">
                <a16:creationId xmlns:a16="http://schemas.microsoft.com/office/drawing/2014/main" id="{A8D53F2F-195B-2A3D-1D36-E720AB270D0B}"/>
              </a:ext>
            </a:extLst>
          </p:cNvPr>
          <p:cNvGrpSpPr/>
          <p:nvPr/>
        </p:nvGrpSpPr>
        <p:grpSpPr>
          <a:xfrm>
            <a:off x="3960009" y="1868330"/>
            <a:ext cx="4271982" cy="4189570"/>
            <a:chOff x="2464920" y="1544480"/>
            <a:chExt cx="3876713" cy="3911848"/>
          </a:xfrm>
        </p:grpSpPr>
        <p:pic>
          <p:nvPicPr>
            <p:cNvPr id="5" name="Imagen 4">
              <a:extLst>
                <a:ext uri="{FF2B5EF4-FFF2-40B4-BE49-F238E27FC236}">
                  <a16:creationId xmlns:a16="http://schemas.microsoft.com/office/drawing/2014/main" id="{F9830FD3-313A-600A-C12A-A14187621FDE}"/>
                </a:ext>
              </a:extLst>
            </p:cNvPr>
            <p:cNvPicPr>
              <a:picLocks noChangeAspect="1"/>
            </p:cNvPicPr>
            <p:nvPr/>
          </p:nvPicPr>
          <p:blipFill>
            <a:blip r:embed="rId2"/>
            <a:stretch>
              <a:fillRect/>
            </a:stretch>
          </p:blipFill>
          <p:spPr>
            <a:xfrm>
              <a:off x="2464920" y="1544480"/>
              <a:ext cx="3876713" cy="3911848"/>
            </a:xfrm>
            <a:prstGeom prst="rect">
              <a:avLst/>
            </a:prstGeom>
            <a:ln>
              <a:solidFill>
                <a:srgbClr val="4A4E4B"/>
              </a:solidFill>
            </a:ln>
          </p:spPr>
        </p:pic>
        <p:sp>
          <p:nvSpPr>
            <p:cNvPr id="11" name="Rectángulo 10">
              <a:extLst>
                <a:ext uri="{FF2B5EF4-FFF2-40B4-BE49-F238E27FC236}">
                  <a16:creationId xmlns:a16="http://schemas.microsoft.com/office/drawing/2014/main" id="{E2A55D25-0A27-2991-10D5-42DE98D73536}"/>
                </a:ext>
              </a:extLst>
            </p:cNvPr>
            <p:cNvSpPr/>
            <p:nvPr/>
          </p:nvSpPr>
          <p:spPr>
            <a:xfrm>
              <a:off x="2771335" y="3951630"/>
              <a:ext cx="351693" cy="1209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grpSp>
          <p:nvGrpSpPr>
            <p:cNvPr id="3" name="Grupo 2">
              <a:extLst>
                <a:ext uri="{FF2B5EF4-FFF2-40B4-BE49-F238E27FC236}">
                  <a16:creationId xmlns:a16="http://schemas.microsoft.com/office/drawing/2014/main" id="{D508F3AD-6010-8541-8C3C-B1BCF6861E08}"/>
                </a:ext>
              </a:extLst>
            </p:cNvPr>
            <p:cNvGrpSpPr/>
            <p:nvPr/>
          </p:nvGrpSpPr>
          <p:grpSpPr>
            <a:xfrm>
              <a:off x="2771335" y="2278966"/>
              <a:ext cx="2059373" cy="2876329"/>
              <a:chOff x="2771335" y="2278966"/>
              <a:chExt cx="2059373" cy="2876329"/>
            </a:xfrm>
          </p:grpSpPr>
          <p:sp>
            <p:nvSpPr>
              <p:cNvPr id="7" name="Rectángulo 6">
                <a:extLst>
                  <a:ext uri="{FF2B5EF4-FFF2-40B4-BE49-F238E27FC236}">
                    <a16:creationId xmlns:a16="http://schemas.microsoft.com/office/drawing/2014/main" id="{058A95F8-F6D8-D6BC-AB85-45E6E5050DB5}"/>
                  </a:ext>
                </a:extLst>
              </p:cNvPr>
              <p:cNvSpPr/>
              <p:nvPr/>
            </p:nvSpPr>
            <p:spPr>
              <a:xfrm>
                <a:off x="2771335" y="3003452"/>
                <a:ext cx="464234" cy="7033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6E652535-7A38-84F6-B46A-BDCE9E3BF49D}"/>
                  </a:ext>
                </a:extLst>
              </p:cNvPr>
              <p:cNvSpPr/>
              <p:nvPr/>
            </p:nvSpPr>
            <p:spPr>
              <a:xfrm>
                <a:off x="2771335" y="3193366"/>
                <a:ext cx="464234" cy="689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E1B3FC49-FB32-CBB6-FD99-9D9D5C84738A}"/>
                  </a:ext>
                </a:extLst>
              </p:cNvPr>
              <p:cNvSpPr/>
              <p:nvPr/>
            </p:nvSpPr>
            <p:spPr>
              <a:xfrm>
                <a:off x="2771335" y="3882683"/>
                <a:ext cx="351693" cy="6894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B72824DD-C30E-3538-6E82-669FEC6FEA9E}"/>
                  </a:ext>
                </a:extLst>
              </p:cNvPr>
              <p:cNvSpPr/>
              <p:nvPr/>
            </p:nvSpPr>
            <p:spPr>
              <a:xfrm>
                <a:off x="2771335" y="4185138"/>
                <a:ext cx="351693" cy="7598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39858D1-8C90-200B-FE16-DB98242D59B1}"/>
                  </a:ext>
                </a:extLst>
              </p:cNvPr>
              <p:cNvSpPr/>
              <p:nvPr/>
            </p:nvSpPr>
            <p:spPr>
              <a:xfrm>
                <a:off x="2820572" y="2278966"/>
                <a:ext cx="302456" cy="10411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593B2ADB-EEF5-C6E6-6185-CA4CE93F137D}"/>
                  </a:ext>
                </a:extLst>
              </p:cNvPr>
              <p:cNvSpPr/>
              <p:nvPr/>
            </p:nvSpPr>
            <p:spPr>
              <a:xfrm>
                <a:off x="4557932" y="2312743"/>
                <a:ext cx="189914" cy="7033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658EA501-60F0-F727-46C7-0A669B24A1BA}"/>
                  </a:ext>
                </a:extLst>
              </p:cNvPr>
              <p:cNvSpPr/>
              <p:nvPr/>
            </p:nvSpPr>
            <p:spPr>
              <a:xfrm>
                <a:off x="4509553" y="5084956"/>
                <a:ext cx="321155" cy="703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Tree>
    <p:extLst>
      <p:ext uri="{BB962C8B-B14F-4D97-AF65-F5344CB8AC3E}">
        <p14:creationId xmlns:p14="http://schemas.microsoft.com/office/powerpoint/2010/main" val="203176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10C37-C09C-7D4A-27FF-B4D874DD97C3}"/>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1C551915-21ED-4D9E-7263-6ED11D1314DA}"/>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40000875-4CAC-AD7A-9DE3-345DA0A5E232}"/>
              </a:ext>
            </a:extLst>
          </p:cNvPr>
          <p:cNvSpPr txBox="1"/>
          <p:nvPr/>
        </p:nvSpPr>
        <p:spPr>
          <a:xfrm>
            <a:off x="665012" y="982558"/>
            <a:ext cx="1924279" cy="369332"/>
          </a:xfrm>
          <a:prstGeom prst="rect">
            <a:avLst/>
          </a:prstGeom>
          <a:solidFill>
            <a:srgbClr val="A61834"/>
          </a:solidFill>
        </p:spPr>
        <p:txBody>
          <a:bodyPr wrap="square" rtlCol="0">
            <a:spAutoFit/>
          </a:bodyPr>
          <a:lstStyle/>
          <a:p>
            <a:r>
              <a:rPr lang="es-ES" b="1">
                <a:solidFill>
                  <a:schemeClr val="bg1"/>
                </a:solidFill>
                <a:latin typeface="Raleway" pitchFamily="2" charset="0"/>
              </a:rPr>
              <a:t>Caso práctico 2</a:t>
            </a:r>
          </a:p>
        </p:txBody>
      </p:sp>
      <p:pic>
        <p:nvPicPr>
          <p:cNvPr id="4" name="Imagen 3">
            <a:extLst>
              <a:ext uri="{FF2B5EF4-FFF2-40B4-BE49-F238E27FC236}">
                <a16:creationId xmlns:a16="http://schemas.microsoft.com/office/drawing/2014/main" id="{2914C393-1160-4AF8-D680-56F8D1507AD0}"/>
              </a:ext>
            </a:extLst>
          </p:cNvPr>
          <p:cNvPicPr>
            <a:picLocks noChangeAspect="1"/>
          </p:cNvPicPr>
          <p:nvPr/>
        </p:nvPicPr>
        <p:blipFill>
          <a:blip r:embed="rId2"/>
          <a:stretch>
            <a:fillRect/>
          </a:stretch>
        </p:blipFill>
        <p:spPr>
          <a:xfrm>
            <a:off x="2181226" y="1753128"/>
            <a:ext cx="2851532" cy="4156291"/>
          </a:xfrm>
          <a:prstGeom prst="rect">
            <a:avLst/>
          </a:prstGeom>
          <a:ln>
            <a:solidFill>
              <a:srgbClr val="4A4E4B"/>
            </a:solidFill>
          </a:ln>
        </p:spPr>
      </p:pic>
      <p:pic>
        <p:nvPicPr>
          <p:cNvPr id="5" name="Imagen 4">
            <a:extLst>
              <a:ext uri="{FF2B5EF4-FFF2-40B4-BE49-F238E27FC236}">
                <a16:creationId xmlns:a16="http://schemas.microsoft.com/office/drawing/2014/main" id="{32CA1D44-5430-6407-251E-2FEE7931DF31}"/>
              </a:ext>
            </a:extLst>
          </p:cNvPr>
          <p:cNvPicPr>
            <a:picLocks noChangeAspect="1"/>
          </p:cNvPicPr>
          <p:nvPr/>
        </p:nvPicPr>
        <p:blipFill>
          <a:blip r:embed="rId3"/>
          <a:stretch>
            <a:fillRect/>
          </a:stretch>
        </p:blipFill>
        <p:spPr>
          <a:xfrm>
            <a:off x="7159243" y="1753128"/>
            <a:ext cx="2851531" cy="4258587"/>
          </a:xfrm>
          <a:prstGeom prst="rect">
            <a:avLst/>
          </a:prstGeom>
          <a:ln>
            <a:solidFill>
              <a:srgbClr val="4A4E4B"/>
            </a:solidFill>
          </a:ln>
        </p:spPr>
      </p:pic>
    </p:spTree>
    <p:extLst>
      <p:ext uri="{BB962C8B-B14F-4D97-AF65-F5344CB8AC3E}">
        <p14:creationId xmlns:p14="http://schemas.microsoft.com/office/powerpoint/2010/main" val="81061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7FC58-31A4-B102-8CCE-5C89541A88C4}"/>
            </a:ext>
          </a:extLst>
        </p:cNvPr>
        <p:cNvGrpSpPr/>
        <p:nvPr/>
      </p:nvGrpSpPr>
      <p:grpSpPr>
        <a:xfrm>
          <a:off x="0" y="0"/>
          <a:ext cx="0" cy="0"/>
          <a:chOff x="0" y="0"/>
          <a:chExt cx="0" cy="0"/>
        </a:xfrm>
      </p:grpSpPr>
      <p:pic>
        <p:nvPicPr>
          <p:cNvPr id="3" name="Imagen 2" descr="Logotipo&#10;&#10;El contenido generado por IA puede ser incorrecto.">
            <a:extLst>
              <a:ext uri="{FF2B5EF4-FFF2-40B4-BE49-F238E27FC236}">
                <a16:creationId xmlns:a16="http://schemas.microsoft.com/office/drawing/2014/main" id="{B6FB0E28-A488-4984-D70E-1541A67BB7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7072" y="1031558"/>
            <a:ext cx="3157855" cy="2257425"/>
          </a:xfrm>
          <a:prstGeom prst="rect">
            <a:avLst/>
          </a:prstGeom>
        </p:spPr>
      </p:pic>
      <p:sp>
        <p:nvSpPr>
          <p:cNvPr id="7" name="TextBox 4">
            <a:extLst>
              <a:ext uri="{FF2B5EF4-FFF2-40B4-BE49-F238E27FC236}">
                <a16:creationId xmlns:a16="http://schemas.microsoft.com/office/drawing/2014/main" id="{329CABC9-3CFD-00EE-0F99-BB48BFD995BA}"/>
              </a:ext>
            </a:extLst>
          </p:cNvPr>
          <p:cNvSpPr txBox="1"/>
          <p:nvPr/>
        </p:nvSpPr>
        <p:spPr>
          <a:xfrm>
            <a:off x="3581082" y="3729038"/>
            <a:ext cx="5018405" cy="1247775"/>
          </a:xfrm>
          <a:prstGeom prst="rect">
            <a:avLst/>
          </a:prstGeom>
        </p:spPr>
        <p:txBody>
          <a:bodyPr wrap="square" lIns="0" tIns="0" rIns="0" bIns="0" rtlCol="0" anchor="t">
            <a:spAutoFit/>
          </a:bodyPr>
          <a:lstStyle/>
          <a:p>
            <a:pPr algn="ctr">
              <a:lnSpc>
                <a:spcPts val="2675"/>
              </a:lnSpc>
              <a:spcBef>
                <a:spcPts val="600"/>
              </a:spcBef>
              <a:spcAft>
                <a:spcPts val="600"/>
              </a:spcAft>
              <a:buNone/>
            </a:pPr>
            <a:r>
              <a:rPr lang="es-ES" sz="1600" b="1" kern="1200">
                <a:solidFill>
                  <a:srgbClr val="A61834"/>
                </a:solidFill>
                <a:effectLst/>
                <a:latin typeface="Raleway" pitchFamily="2" charset="0"/>
                <a:ea typeface="Times New Roman" panose="02020603050405020304" pitchFamily="18" charset="0"/>
                <a:cs typeface="Arial" panose="020B0604020202020204" pitchFamily="34" charset="0"/>
              </a:rPr>
              <a:t>TIC DE LOS COLEGIOS DE GESTORES ADMINISTRATIVOS DE ESPAÑA</a:t>
            </a:r>
            <a:endParaRPr lang="es-ES" sz="1100">
              <a:effectLst/>
              <a:latin typeface="Raleway" pitchFamily="2" charset="0"/>
              <a:ea typeface="Times New Roman" panose="02020603050405020304" pitchFamily="18" charset="0"/>
              <a:cs typeface="Times New Roman" panose="02020603050405020304" pitchFamily="18" charset="0"/>
            </a:endParaRPr>
          </a:p>
          <a:p>
            <a:pPr algn="ctr">
              <a:lnSpc>
                <a:spcPts val="2675"/>
              </a:lnSpc>
              <a:spcBef>
                <a:spcPts val="600"/>
              </a:spcBef>
              <a:spcAft>
                <a:spcPts val="600"/>
              </a:spcAft>
            </a:pPr>
            <a:r>
              <a:rPr lang="en-US" sz="1600" kern="1200">
                <a:solidFill>
                  <a:srgbClr val="515453"/>
                </a:solidFill>
                <a:effectLst/>
                <a:latin typeface="Raleway" pitchFamily="2" charset="0"/>
                <a:ea typeface="Times New Roman" panose="02020603050405020304" pitchFamily="18" charset="0"/>
                <a:cs typeface="Arial" panose="020B0604020202020204" pitchFamily="34" charset="0"/>
              </a:rPr>
              <a:t>986 86 61 71- WWW.GESTORES.NET</a:t>
            </a:r>
            <a:endParaRPr lang="es-ES" sz="1100">
              <a:effectLst/>
              <a:latin typeface="Raleway" pitchFamily="2" charset="0"/>
              <a:ea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1A8518FE-B69E-C485-AD7F-1CA687016D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5597" y="5193982"/>
            <a:ext cx="1435100" cy="1435100"/>
          </a:xfrm>
          <a:prstGeom prst="rect">
            <a:avLst/>
          </a:prstGeom>
          <a:noFill/>
          <a:ln>
            <a:noFill/>
          </a:ln>
        </p:spPr>
      </p:pic>
      <p:sp>
        <p:nvSpPr>
          <p:cNvPr id="9" name="Cuadro de texto 2">
            <a:extLst>
              <a:ext uri="{FF2B5EF4-FFF2-40B4-BE49-F238E27FC236}">
                <a16:creationId xmlns:a16="http://schemas.microsoft.com/office/drawing/2014/main" id="{C81DF7A4-CBBF-EF30-A238-B7226BF268C2}"/>
              </a:ext>
            </a:extLst>
          </p:cNvPr>
          <p:cNvSpPr txBox="1">
            <a:spLocks noChangeArrowheads="1"/>
          </p:cNvSpPr>
          <p:nvPr/>
        </p:nvSpPr>
        <p:spPr bwMode="auto">
          <a:xfrm>
            <a:off x="6593522" y="6147540"/>
            <a:ext cx="3902075" cy="481542"/>
          </a:xfrm>
          <a:prstGeom prst="rect">
            <a:avLst/>
          </a:prstGeom>
          <a:noFill/>
          <a:ln w="9525">
            <a:noFill/>
            <a:miter lim="800000"/>
            <a:headEnd/>
            <a:tailEnd/>
          </a:ln>
        </p:spPr>
        <p:txBody>
          <a:bodyPr rot="0" vert="horz" wrap="square" lIns="91440" tIns="45720" rIns="91440" bIns="45720" anchor="t" anchorCtr="0">
            <a:spAutoFit/>
          </a:bodyPr>
          <a:lstStyle/>
          <a:p>
            <a:pPr algn="r">
              <a:lnSpc>
                <a:spcPct val="120000"/>
              </a:lnSpc>
              <a:spcBef>
                <a:spcPts val="600"/>
              </a:spcBef>
              <a:spcAft>
                <a:spcPts val="600"/>
              </a:spcAft>
            </a:pPr>
            <a:r>
              <a:rPr lang="es-ES" sz="1100" dirty="0">
                <a:solidFill>
                  <a:srgbClr val="A61834"/>
                </a:solidFill>
                <a:effectLst/>
                <a:latin typeface="Raleway" pitchFamily="2" charset="0"/>
                <a:ea typeface="Times New Roman" panose="02020603050405020304" pitchFamily="18" charset="0"/>
                <a:cs typeface="Times New Roman" panose="02020603050405020304" pitchFamily="18" charset="0"/>
              </a:rPr>
              <a:t>Si quieres recibir información sobre nuestro servicio de extranjería, escanea este código QR y déjanos tus datos.</a:t>
            </a:r>
            <a:endParaRPr lang="es-ES" sz="1100" dirty="0">
              <a:effectLst/>
              <a:latin typeface="Raleway"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664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10F8A-E162-C22C-40C8-E39D0BBBA4B5}"/>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148077F7-60AA-0B20-37C5-500460102E02}"/>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dirty="0">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04F45211-16BB-5242-00B9-38852C369DB7}"/>
              </a:ext>
            </a:extLst>
          </p:cNvPr>
          <p:cNvSpPr txBox="1"/>
          <p:nvPr/>
        </p:nvSpPr>
        <p:spPr>
          <a:xfrm>
            <a:off x="665013" y="982558"/>
            <a:ext cx="4059388" cy="369332"/>
          </a:xfrm>
          <a:prstGeom prst="rect">
            <a:avLst/>
          </a:prstGeom>
          <a:solidFill>
            <a:srgbClr val="A61834"/>
          </a:solidFill>
        </p:spPr>
        <p:txBody>
          <a:bodyPr wrap="square" rtlCol="0">
            <a:spAutoFit/>
          </a:bodyPr>
          <a:lstStyle/>
          <a:p>
            <a:r>
              <a:rPr lang="es-ES" b="1" dirty="0">
                <a:solidFill>
                  <a:schemeClr val="bg1"/>
                </a:solidFill>
                <a:latin typeface="Raleway" pitchFamily="2" charset="0"/>
              </a:rPr>
              <a:t>Diferenciando conceptos: Estancia</a:t>
            </a:r>
          </a:p>
        </p:txBody>
      </p:sp>
      <p:grpSp>
        <p:nvGrpSpPr>
          <p:cNvPr id="12" name="Grupo 11">
            <a:extLst>
              <a:ext uri="{FF2B5EF4-FFF2-40B4-BE49-F238E27FC236}">
                <a16:creationId xmlns:a16="http://schemas.microsoft.com/office/drawing/2014/main" id="{C0BA2087-E7D7-3809-A1D2-3D4145685201}"/>
              </a:ext>
            </a:extLst>
          </p:cNvPr>
          <p:cNvGrpSpPr/>
          <p:nvPr/>
        </p:nvGrpSpPr>
        <p:grpSpPr>
          <a:xfrm>
            <a:off x="917428" y="3375076"/>
            <a:ext cx="10357143" cy="3025415"/>
            <a:chOff x="719646" y="3300014"/>
            <a:chExt cx="10357143" cy="3025415"/>
          </a:xfrm>
        </p:grpSpPr>
        <p:sp>
          <p:nvSpPr>
            <p:cNvPr id="3" name="CuadroTexto 2">
              <a:extLst>
                <a:ext uri="{FF2B5EF4-FFF2-40B4-BE49-F238E27FC236}">
                  <a16:creationId xmlns:a16="http://schemas.microsoft.com/office/drawing/2014/main" id="{A255D5E3-DC80-B613-4E91-D23805A917DE}"/>
                </a:ext>
              </a:extLst>
            </p:cNvPr>
            <p:cNvSpPr txBox="1"/>
            <p:nvPr/>
          </p:nvSpPr>
          <p:spPr>
            <a:xfrm>
              <a:off x="1115211" y="3495552"/>
              <a:ext cx="9961578" cy="2829877"/>
            </a:xfrm>
            <a:prstGeom prst="rect">
              <a:avLst/>
            </a:prstGeom>
            <a:solidFill>
              <a:schemeClr val="bg2"/>
            </a:solidFill>
          </p:spPr>
          <p:txBody>
            <a:bodyPr wrap="square" rtlCol="0">
              <a:spAutoFit/>
            </a:bodyPr>
            <a:lstStyle/>
            <a:p>
              <a:pPr marL="228600" indent="-228600" algn="just">
                <a:lnSpc>
                  <a:spcPct val="150000"/>
                </a:lnSpc>
                <a:buClr>
                  <a:srgbClr val="A61834"/>
                </a:buClr>
                <a:buFont typeface="+mj-lt"/>
                <a:buAutoNum type="alphaLcParenR"/>
              </a:pPr>
              <a:endParaRPr lang="es-ES" sz="1200" dirty="0">
                <a:latin typeface="Raleway" pitchFamily="2" charset="0"/>
              </a:endParaRPr>
            </a:p>
            <a:p>
              <a:pPr marL="228600" indent="-228600" algn="just">
                <a:lnSpc>
                  <a:spcPct val="150000"/>
                </a:lnSpc>
                <a:buClr>
                  <a:srgbClr val="A61834"/>
                </a:buClr>
                <a:buFont typeface="+mj-lt"/>
                <a:buAutoNum type="alphaLcParenR"/>
              </a:pPr>
              <a:r>
                <a:rPr lang="es-ES" sz="1200" dirty="0">
                  <a:latin typeface="Raleway" pitchFamily="2" charset="0"/>
                </a:rPr>
                <a:t>Realización de estudios superiores, como actividad principal, en una institución o centro de enseñanza superior reconocido en España, en el marco de un programa a tiempo completo, que conduzca a la obtención de un título de educación superior.</a:t>
              </a:r>
            </a:p>
            <a:p>
              <a:pPr marL="228600" indent="-228600" algn="just">
                <a:lnSpc>
                  <a:spcPct val="150000"/>
                </a:lnSpc>
                <a:buClr>
                  <a:srgbClr val="A61834"/>
                </a:buClr>
                <a:buFont typeface="+mj-lt"/>
                <a:buAutoNum type="alphaLcParenR"/>
              </a:pPr>
              <a:r>
                <a:rPr lang="es-ES" sz="1200" dirty="0">
                  <a:latin typeface="Raleway" pitchFamily="2" charset="0"/>
                </a:rPr>
                <a:t>Realización de estudios de educación secundaria postobligatoria en un centro de enseñanza autorizado en España, en el marco de un programa a tiempo completo, que conduzcan a la obtención de un título reconocido.</a:t>
              </a:r>
            </a:p>
            <a:p>
              <a:pPr marL="228600" indent="-228600" algn="just">
                <a:lnSpc>
                  <a:spcPct val="150000"/>
                </a:lnSpc>
                <a:buClr>
                  <a:srgbClr val="A61834"/>
                </a:buClr>
                <a:buFont typeface="+mj-lt"/>
                <a:buAutoNum type="alphaLcParenR"/>
              </a:pPr>
              <a:r>
                <a:rPr lang="es-ES" sz="1200" dirty="0">
                  <a:latin typeface="Raleway" pitchFamily="2" charset="0"/>
                </a:rPr>
                <a:t>Participación en un programa de movilidad de alumnos con el fin de seguir un programa de enseñanza secundaria obligatoria o postobligatoria en un centro docente o científico oficialmente reconocido.</a:t>
              </a:r>
            </a:p>
            <a:p>
              <a:pPr marL="228600" indent="-228600" algn="just">
                <a:lnSpc>
                  <a:spcPct val="150000"/>
                </a:lnSpc>
                <a:buClr>
                  <a:srgbClr val="A61834"/>
                </a:buClr>
                <a:buFont typeface="+mj-lt"/>
                <a:buAutoNum type="alphaLcParenR"/>
              </a:pPr>
              <a:r>
                <a:rPr lang="es-ES" sz="1200" dirty="0">
                  <a:latin typeface="Raleway" pitchFamily="2" charset="0"/>
                </a:rPr>
                <a:t>Prestación de un servicio de voluntariado dentro de un programa que persiga objetivos de interés general para una causa sin ánimo de lucro en el que las actividades no son remuneradas, excepto en forma de reembolso de gastos, dinero de bolsillo o ambos.</a:t>
              </a:r>
            </a:p>
            <a:p>
              <a:pPr marL="228600" indent="-228600" algn="just">
                <a:lnSpc>
                  <a:spcPct val="150000"/>
                </a:lnSpc>
                <a:buClr>
                  <a:srgbClr val="A61834"/>
                </a:buClr>
                <a:buFont typeface="+mj-lt"/>
                <a:buAutoNum type="alphaLcParenR"/>
              </a:pPr>
              <a:r>
                <a:rPr lang="es-ES" sz="1200" dirty="0">
                  <a:latin typeface="Raleway" pitchFamily="2" charset="0"/>
                </a:rPr>
                <a:t>Realización de actividades formativas.</a:t>
              </a:r>
            </a:p>
          </p:txBody>
        </p:sp>
        <p:sp>
          <p:nvSpPr>
            <p:cNvPr id="10" name="Rectángulo 9">
              <a:extLst>
                <a:ext uri="{FF2B5EF4-FFF2-40B4-BE49-F238E27FC236}">
                  <a16:creationId xmlns:a16="http://schemas.microsoft.com/office/drawing/2014/main" id="{80A58C30-9643-8110-4F36-6AA7A35E1853}"/>
                </a:ext>
              </a:extLst>
            </p:cNvPr>
            <p:cNvSpPr/>
            <p:nvPr/>
          </p:nvSpPr>
          <p:spPr>
            <a:xfrm>
              <a:off x="719646" y="3300014"/>
              <a:ext cx="2021306" cy="494575"/>
            </a:xfrm>
            <a:prstGeom prst="rect">
              <a:avLst/>
            </a:prstGeom>
            <a:solidFill>
              <a:srgbClr val="A618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6A494F84-F3CF-A613-5DEB-FA1D54AD940A}"/>
                </a:ext>
              </a:extLst>
            </p:cNvPr>
            <p:cNvSpPr txBox="1"/>
            <p:nvPr/>
          </p:nvSpPr>
          <p:spPr>
            <a:xfrm>
              <a:off x="1364343" y="3378024"/>
              <a:ext cx="1376609" cy="338554"/>
            </a:xfrm>
            <a:prstGeom prst="rect">
              <a:avLst/>
            </a:prstGeom>
            <a:noFill/>
          </p:spPr>
          <p:txBody>
            <a:bodyPr wrap="square" rtlCol="0">
              <a:spAutoFit/>
            </a:bodyPr>
            <a:lstStyle/>
            <a:p>
              <a:r>
                <a:rPr lang="es-ES" sz="1600" b="1" dirty="0">
                  <a:solidFill>
                    <a:schemeClr val="bg1"/>
                  </a:solidFill>
                  <a:latin typeface="Raleway" pitchFamily="2" charset="0"/>
                </a:rPr>
                <a:t>Estudiantes</a:t>
              </a:r>
            </a:p>
          </p:txBody>
        </p:sp>
      </p:grpSp>
      <p:pic>
        <p:nvPicPr>
          <p:cNvPr id="11" name="Gráfico 10" descr="Birrete con relleno sólido">
            <a:extLst>
              <a:ext uri="{FF2B5EF4-FFF2-40B4-BE49-F238E27FC236}">
                <a16:creationId xmlns:a16="http://schemas.microsoft.com/office/drawing/2014/main" id="{C5E113B6-936F-D45C-61D0-DDBBE3538A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1230" y="3343968"/>
            <a:ext cx="557094" cy="525683"/>
          </a:xfrm>
          <a:prstGeom prst="rect">
            <a:avLst/>
          </a:prstGeom>
        </p:spPr>
      </p:pic>
      <p:grpSp>
        <p:nvGrpSpPr>
          <p:cNvPr id="18" name="Grupo 17">
            <a:extLst>
              <a:ext uri="{FF2B5EF4-FFF2-40B4-BE49-F238E27FC236}">
                <a16:creationId xmlns:a16="http://schemas.microsoft.com/office/drawing/2014/main" id="{34EC355F-8D63-B854-88D7-77B7BE4085F4}"/>
              </a:ext>
            </a:extLst>
          </p:cNvPr>
          <p:cNvGrpSpPr/>
          <p:nvPr/>
        </p:nvGrpSpPr>
        <p:grpSpPr>
          <a:xfrm>
            <a:off x="917428" y="1750634"/>
            <a:ext cx="4265967" cy="1274912"/>
            <a:chOff x="1229785" y="2094869"/>
            <a:chExt cx="4265967" cy="1274912"/>
          </a:xfrm>
        </p:grpSpPr>
        <p:sp>
          <p:nvSpPr>
            <p:cNvPr id="4" name="CuadroTexto 3">
              <a:extLst>
                <a:ext uri="{FF2B5EF4-FFF2-40B4-BE49-F238E27FC236}">
                  <a16:creationId xmlns:a16="http://schemas.microsoft.com/office/drawing/2014/main" id="{2EB95737-F890-1323-6D1C-87E12A6AE187}"/>
                </a:ext>
              </a:extLst>
            </p:cNvPr>
            <p:cNvSpPr txBox="1"/>
            <p:nvPr/>
          </p:nvSpPr>
          <p:spPr>
            <a:xfrm>
              <a:off x="1625350" y="2323469"/>
              <a:ext cx="3870402" cy="1046312"/>
            </a:xfrm>
            <a:prstGeom prst="rect">
              <a:avLst/>
            </a:prstGeom>
            <a:solidFill>
              <a:schemeClr val="bg2"/>
            </a:solidFill>
          </p:spPr>
          <p:txBody>
            <a:bodyPr wrap="square" rtlCol="0">
              <a:spAutoFit/>
            </a:bodyPr>
            <a:lstStyle/>
            <a:p>
              <a:pPr algn="just">
                <a:lnSpc>
                  <a:spcPct val="120000"/>
                </a:lnSpc>
                <a:spcBef>
                  <a:spcPts val="600"/>
                </a:spcBef>
                <a:spcAft>
                  <a:spcPts val="600"/>
                </a:spcAft>
              </a:pPr>
              <a:endParaRPr lang="es-ES" sz="1200" b="1" i="0" dirty="0">
                <a:solidFill>
                  <a:srgbClr val="A61834"/>
                </a:solidFill>
                <a:effectLst/>
                <a:latin typeface="Raleway" pitchFamily="2" charset="0"/>
              </a:endParaRPr>
            </a:p>
            <a:p>
              <a:pPr marL="182563" algn="just">
                <a:lnSpc>
                  <a:spcPct val="120000"/>
                </a:lnSpc>
                <a:spcBef>
                  <a:spcPts val="600"/>
                </a:spcBef>
                <a:spcAft>
                  <a:spcPts val="600"/>
                </a:spcAft>
              </a:pPr>
              <a:r>
                <a:rPr lang="es-ES" sz="1200" b="1" i="0" dirty="0">
                  <a:solidFill>
                    <a:srgbClr val="A61834"/>
                  </a:solidFill>
                  <a:effectLst/>
                  <a:latin typeface="Raleway" pitchFamily="2" charset="0"/>
                </a:rPr>
                <a:t>Sin visado: </a:t>
              </a:r>
              <a:r>
                <a:rPr lang="es-ES" sz="1200" i="0" dirty="0">
                  <a:solidFill>
                    <a:srgbClr val="000000"/>
                  </a:solidFill>
                  <a:effectLst/>
                  <a:latin typeface="Raleway" pitchFamily="2" charset="0"/>
                </a:rPr>
                <a:t>90 días en un período de 180.</a:t>
              </a:r>
            </a:p>
            <a:p>
              <a:pPr marL="182563" algn="just">
                <a:lnSpc>
                  <a:spcPct val="120000"/>
                </a:lnSpc>
                <a:spcBef>
                  <a:spcPts val="600"/>
                </a:spcBef>
                <a:spcAft>
                  <a:spcPts val="600"/>
                </a:spcAft>
              </a:pPr>
              <a:r>
                <a:rPr lang="es-ES" sz="1200" dirty="0">
                  <a:solidFill>
                    <a:srgbClr val="000000"/>
                  </a:solidFill>
                  <a:latin typeface="Raleway" pitchFamily="2" charset="0"/>
                </a:rPr>
                <a:t>Visados Schengen.</a:t>
              </a:r>
              <a:endParaRPr lang="es-ES" sz="1200" i="0" dirty="0">
                <a:solidFill>
                  <a:srgbClr val="000000"/>
                </a:solidFill>
                <a:effectLst/>
                <a:latin typeface="Raleway" pitchFamily="2" charset="0"/>
              </a:endParaRPr>
            </a:p>
          </p:txBody>
        </p:sp>
        <p:sp>
          <p:nvSpPr>
            <p:cNvPr id="13" name="Rectángulo 12">
              <a:extLst>
                <a:ext uri="{FF2B5EF4-FFF2-40B4-BE49-F238E27FC236}">
                  <a16:creationId xmlns:a16="http://schemas.microsoft.com/office/drawing/2014/main" id="{5714FE20-C330-3681-3F89-3A156A29B051}"/>
                </a:ext>
              </a:extLst>
            </p:cNvPr>
            <p:cNvSpPr/>
            <p:nvPr/>
          </p:nvSpPr>
          <p:spPr>
            <a:xfrm>
              <a:off x="1229785" y="2104199"/>
              <a:ext cx="1821423" cy="494575"/>
            </a:xfrm>
            <a:prstGeom prst="rect">
              <a:avLst/>
            </a:prstGeom>
            <a:solidFill>
              <a:srgbClr val="A618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3CD4AE49-AFEF-D3E6-BE57-39E781527D8A}"/>
                </a:ext>
              </a:extLst>
            </p:cNvPr>
            <p:cNvSpPr txBox="1"/>
            <p:nvPr/>
          </p:nvSpPr>
          <p:spPr>
            <a:xfrm>
              <a:off x="1928081" y="2194206"/>
              <a:ext cx="1123127" cy="338554"/>
            </a:xfrm>
            <a:prstGeom prst="rect">
              <a:avLst/>
            </a:prstGeom>
            <a:noFill/>
          </p:spPr>
          <p:txBody>
            <a:bodyPr wrap="square" rtlCol="0">
              <a:spAutoFit/>
            </a:bodyPr>
            <a:lstStyle/>
            <a:p>
              <a:r>
                <a:rPr lang="es-ES" sz="1600" b="1" dirty="0">
                  <a:solidFill>
                    <a:schemeClr val="bg1"/>
                  </a:solidFill>
                  <a:latin typeface="Raleway" pitchFamily="2" charset="0"/>
                </a:rPr>
                <a:t>Turistas</a:t>
              </a:r>
            </a:p>
          </p:txBody>
        </p:sp>
        <p:pic>
          <p:nvPicPr>
            <p:cNvPr id="17" name="Gráfico 16" descr="Maleta con relleno sólido">
              <a:extLst>
                <a:ext uri="{FF2B5EF4-FFF2-40B4-BE49-F238E27FC236}">
                  <a16:creationId xmlns:a16="http://schemas.microsoft.com/office/drawing/2014/main" id="{09B70AFC-63A6-0EFD-194F-91B8BD08B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3525" y="2094869"/>
              <a:ext cx="457200" cy="457200"/>
            </a:xfrm>
            <a:prstGeom prst="rect">
              <a:avLst/>
            </a:prstGeom>
          </p:spPr>
        </p:pic>
      </p:grpSp>
    </p:spTree>
    <p:extLst>
      <p:ext uri="{BB962C8B-B14F-4D97-AF65-F5344CB8AC3E}">
        <p14:creationId xmlns:p14="http://schemas.microsoft.com/office/powerpoint/2010/main" val="893691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A7232-B7D4-4C42-2C36-FCE50399664D}"/>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CDAE0472-ACC0-AB8D-CBD4-34E964BDE5BC}"/>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4" name="CuadroTexto 3">
            <a:extLst>
              <a:ext uri="{FF2B5EF4-FFF2-40B4-BE49-F238E27FC236}">
                <a16:creationId xmlns:a16="http://schemas.microsoft.com/office/drawing/2014/main" id="{B0917719-E3BD-A9EA-3BA0-9F9526AB5EC1}"/>
              </a:ext>
            </a:extLst>
          </p:cNvPr>
          <p:cNvSpPr txBox="1"/>
          <p:nvPr/>
        </p:nvSpPr>
        <p:spPr>
          <a:xfrm>
            <a:off x="1407962" y="4334718"/>
            <a:ext cx="6321124" cy="1978875"/>
          </a:xfrm>
          <a:prstGeom prst="rect">
            <a:avLst/>
          </a:prstGeom>
          <a:solidFill>
            <a:schemeClr val="bg2"/>
          </a:solidFill>
        </p:spPr>
        <p:txBody>
          <a:bodyPr wrap="square" rtlCol="0">
            <a:spAutoFit/>
          </a:bodyPr>
          <a:lstStyle/>
          <a:p>
            <a:pPr marL="542925" lvl="1" indent="-285750" algn="just">
              <a:lnSpc>
                <a:spcPct val="120000"/>
              </a:lnSpc>
              <a:spcBef>
                <a:spcPts val="600"/>
              </a:spcBef>
              <a:spcAft>
                <a:spcPts val="600"/>
              </a:spcAft>
              <a:buClr>
                <a:srgbClr val="A61834"/>
              </a:buClr>
              <a:buFont typeface="Arial" panose="020B0604020202020204" pitchFamily="34" charset="0"/>
              <a:buChar char="•"/>
            </a:pPr>
            <a:endParaRPr lang="es-ES" sz="1400" dirty="0">
              <a:solidFill>
                <a:srgbClr val="000000"/>
              </a:solidFill>
              <a:latin typeface="Raleway" pitchFamily="2" charset="0"/>
            </a:endParaRPr>
          </a:p>
          <a:p>
            <a:pPr marL="542925" lvl="1" indent="-285750" algn="just">
              <a:lnSpc>
                <a:spcPct val="120000"/>
              </a:lnSpc>
              <a:spcBef>
                <a:spcPts val="600"/>
              </a:spcBef>
              <a:spcAft>
                <a:spcPts val="600"/>
              </a:spcAft>
              <a:buClr>
                <a:srgbClr val="A61834"/>
              </a:buClr>
              <a:buFont typeface="Arial" panose="020B0604020202020204" pitchFamily="34" charset="0"/>
              <a:buChar char="•"/>
            </a:pPr>
            <a:r>
              <a:rPr lang="es-ES" sz="1400" dirty="0">
                <a:solidFill>
                  <a:srgbClr val="000000"/>
                </a:solidFill>
                <a:latin typeface="Raleway" pitchFamily="2" charset="0"/>
              </a:rPr>
              <a:t>Familiar.</a:t>
            </a:r>
          </a:p>
          <a:p>
            <a:pPr marL="542925" lvl="1" indent="-285750" algn="just">
              <a:lnSpc>
                <a:spcPct val="120000"/>
              </a:lnSpc>
              <a:spcBef>
                <a:spcPts val="600"/>
              </a:spcBef>
              <a:spcAft>
                <a:spcPts val="600"/>
              </a:spcAft>
              <a:buClr>
                <a:srgbClr val="A61834"/>
              </a:buClr>
              <a:buFont typeface="Arial" panose="020B0604020202020204" pitchFamily="34" charset="0"/>
              <a:buChar char="•"/>
            </a:pPr>
            <a:r>
              <a:rPr lang="es-ES" sz="1400" dirty="0">
                <a:solidFill>
                  <a:srgbClr val="000000"/>
                </a:solidFill>
                <a:latin typeface="Raleway" pitchFamily="2" charset="0"/>
              </a:rPr>
              <a:t>Social.</a:t>
            </a:r>
          </a:p>
          <a:p>
            <a:pPr marL="542925" lvl="1" indent="-285750" algn="just">
              <a:lnSpc>
                <a:spcPct val="120000"/>
              </a:lnSpc>
              <a:spcBef>
                <a:spcPts val="600"/>
              </a:spcBef>
              <a:spcAft>
                <a:spcPts val="600"/>
              </a:spcAft>
              <a:buClr>
                <a:srgbClr val="A61834"/>
              </a:buClr>
              <a:buFont typeface="Arial" panose="020B0604020202020204" pitchFamily="34" charset="0"/>
              <a:buChar char="•"/>
            </a:pPr>
            <a:r>
              <a:rPr lang="es-ES" sz="1400" i="0" dirty="0">
                <a:solidFill>
                  <a:srgbClr val="000000"/>
                </a:solidFill>
                <a:effectLst/>
                <a:latin typeface="Raleway" pitchFamily="2" charset="0"/>
              </a:rPr>
              <a:t>Sociola</a:t>
            </a:r>
            <a:r>
              <a:rPr lang="es-ES" sz="1400" dirty="0">
                <a:solidFill>
                  <a:srgbClr val="000000"/>
                </a:solidFill>
                <a:latin typeface="Raleway" pitchFamily="2" charset="0"/>
              </a:rPr>
              <a:t>boral.</a:t>
            </a:r>
          </a:p>
          <a:p>
            <a:pPr marL="542925" lvl="1" indent="-285750" algn="just">
              <a:lnSpc>
                <a:spcPct val="120000"/>
              </a:lnSpc>
              <a:spcBef>
                <a:spcPts val="600"/>
              </a:spcBef>
              <a:spcAft>
                <a:spcPts val="600"/>
              </a:spcAft>
              <a:buClr>
                <a:srgbClr val="A61834"/>
              </a:buClr>
              <a:buFont typeface="Arial" panose="020B0604020202020204" pitchFamily="34" charset="0"/>
              <a:buChar char="•"/>
            </a:pPr>
            <a:r>
              <a:rPr lang="es-ES" sz="1400" dirty="0">
                <a:solidFill>
                  <a:srgbClr val="000000"/>
                </a:solidFill>
                <a:latin typeface="Raleway" pitchFamily="2" charset="0"/>
              </a:rPr>
              <a:t>Socioformativo.</a:t>
            </a:r>
            <a:endParaRPr lang="es-ES" sz="1400" i="0" dirty="0">
              <a:solidFill>
                <a:srgbClr val="000000"/>
              </a:solidFill>
              <a:effectLst/>
              <a:latin typeface="Raleway" pitchFamily="2" charset="0"/>
            </a:endParaRPr>
          </a:p>
        </p:txBody>
      </p:sp>
      <p:sp>
        <p:nvSpPr>
          <p:cNvPr id="3" name="CuadroTexto 2">
            <a:extLst>
              <a:ext uri="{FF2B5EF4-FFF2-40B4-BE49-F238E27FC236}">
                <a16:creationId xmlns:a16="http://schemas.microsoft.com/office/drawing/2014/main" id="{8C00E292-0A7A-A063-04F5-BA1E4ED641F4}"/>
              </a:ext>
            </a:extLst>
          </p:cNvPr>
          <p:cNvSpPr txBox="1"/>
          <p:nvPr/>
        </p:nvSpPr>
        <p:spPr>
          <a:xfrm>
            <a:off x="1407963" y="2217275"/>
            <a:ext cx="6321124" cy="1566454"/>
          </a:xfrm>
          <a:prstGeom prst="rect">
            <a:avLst/>
          </a:prstGeom>
          <a:solidFill>
            <a:schemeClr val="bg2"/>
          </a:solidFill>
        </p:spPr>
        <p:txBody>
          <a:bodyPr wrap="square" rtlCol="0">
            <a:spAutoFit/>
          </a:bodyPr>
          <a:lstStyle/>
          <a:p>
            <a:pPr marL="542925" lvl="1" indent="-285750" algn="just">
              <a:lnSpc>
                <a:spcPct val="120000"/>
              </a:lnSpc>
              <a:spcBef>
                <a:spcPts val="600"/>
              </a:spcBef>
              <a:spcAft>
                <a:spcPts val="600"/>
              </a:spcAft>
              <a:buClr>
                <a:srgbClr val="A61834"/>
              </a:buClr>
              <a:buFont typeface="Arial" panose="020B0604020202020204" pitchFamily="34" charset="0"/>
              <a:buChar char="•"/>
            </a:pPr>
            <a:endParaRPr lang="es-ES" sz="1400" b="0" i="0" dirty="0">
              <a:solidFill>
                <a:srgbClr val="000000"/>
              </a:solidFill>
              <a:effectLst/>
              <a:latin typeface="Raleway" pitchFamily="2" charset="0"/>
            </a:endParaRPr>
          </a:p>
          <a:p>
            <a:pPr marL="542925" lvl="1" indent="-285750" algn="just">
              <a:lnSpc>
                <a:spcPct val="120000"/>
              </a:lnSpc>
              <a:spcBef>
                <a:spcPts val="600"/>
              </a:spcBef>
              <a:spcAft>
                <a:spcPts val="600"/>
              </a:spcAft>
              <a:buClr>
                <a:srgbClr val="A61834"/>
              </a:buClr>
              <a:buFont typeface="Arial" panose="020B0604020202020204" pitchFamily="34" charset="0"/>
              <a:buChar char="•"/>
            </a:pPr>
            <a:r>
              <a:rPr lang="es-ES" sz="1400" b="0" i="0" dirty="0">
                <a:solidFill>
                  <a:srgbClr val="000000"/>
                </a:solidFill>
                <a:effectLst/>
                <a:latin typeface="Raleway" pitchFamily="2" charset="0"/>
              </a:rPr>
              <a:t>El turista que agotó su plazo legal para estar dentro del territorio.</a:t>
            </a:r>
          </a:p>
          <a:p>
            <a:pPr marL="542925" lvl="1" indent="-285750" algn="just">
              <a:lnSpc>
                <a:spcPct val="120000"/>
              </a:lnSpc>
              <a:spcBef>
                <a:spcPts val="600"/>
              </a:spcBef>
              <a:spcAft>
                <a:spcPts val="600"/>
              </a:spcAft>
              <a:buClr>
                <a:srgbClr val="A61834"/>
              </a:buClr>
              <a:buFont typeface="Arial" panose="020B0604020202020204" pitchFamily="34" charset="0"/>
              <a:buChar char="•"/>
            </a:pPr>
            <a:r>
              <a:rPr lang="es-ES" sz="1400" dirty="0">
                <a:solidFill>
                  <a:srgbClr val="000000"/>
                </a:solidFill>
                <a:latin typeface="Raleway" pitchFamily="2" charset="0"/>
              </a:rPr>
              <a:t>Una persona extranjera que no logró obtener su primer permiso.</a:t>
            </a:r>
          </a:p>
          <a:p>
            <a:pPr marL="542925" lvl="1" indent="-285750" algn="just">
              <a:lnSpc>
                <a:spcPct val="120000"/>
              </a:lnSpc>
              <a:spcBef>
                <a:spcPts val="600"/>
              </a:spcBef>
              <a:spcAft>
                <a:spcPts val="600"/>
              </a:spcAft>
              <a:buClr>
                <a:srgbClr val="A61834"/>
              </a:buClr>
              <a:buFont typeface="Arial" panose="020B0604020202020204" pitchFamily="34" charset="0"/>
              <a:buChar char="•"/>
            </a:pPr>
            <a:r>
              <a:rPr lang="es-ES" sz="1400" b="0" i="0" dirty="0">
                <a:solidFill>
                  <a:srgbClr val="000000"/>
                </a:solidFill>
                <a:effectLst/>
                <a:latin typeface="Raleway" pitchFamily="2" charset="0"/>
              </a:rPr>
              <a:t>Una renovación </a:t>
            </a:r>
            <a:r>
              <a:rPr lang="es-ES" sz="1400" dirty="0">
                <a:solidFill>
                  <a:srgbClr val="000000"/>
                </a:solidFill>
                <a:latin typeface="Raleway" pitchFamily="2" charset="0"/>
              </a:rPr>
              <a:t>o modificación frustrada.</a:t>
            </a:r>
          </a:p>
        </p:txBody>
      </p:sp>
      <p:sp>
        <p:nvSpPr>
          <p:cNvPr id="7" name="CuadroTexto 6">
            <a:extLst>
              <a:ext uri="{FF2B5EF4-FFF2-40B4-BE49-F238E27FC236}">
                <a16:creationId xmlns:a16="http://schemas.microsoft.com/office/drawing/2014/main" id="{A3F4D816-FD81-EB71-CF7F-15ED1C32DAB5}"/>
              </a:ext>
            </a:extLst>
          </p:cNvPr>
          <p:cNvSpPr txBox="1"/>
          <p:nvPr/>
        </p:nvSpPr>
        <p:spPr>
          <a:xfrm>
            <a:off x="665012" y="982558"/>
            <a:ext cx="4564213" cy="369332"/>
          </a:xfrm>
          <a:prstGeom prst="rect">
            <a:avLst/>
          </a:prstGeom>
          <a:solidFill>
            <a:srgbClr val="A61834"/>
          </a:solidFill>
        </p:spPr>
        <p:txBody>
          <a:bodyPr wrap="square" rtlCol="0">
            <a:spAutoFit/>
          </a:bodyPr>
          <a:lstStyle/>
          <a:p>
            <a:r>
              <a:rPr lang="es-ES" b="1" dirty="0">
                <a:solidFill>
                  <a:schemeClr val="bg1"/>
                </a:solidFill>
                <a:latin typeface="Raleway" pitchFamily="2" charset="0"/>
              </a:rPr>
              <a:t>Diferenciando conceptos: Permanencia</a:t>
            </a:r>
          </a:p>
        </p:txBody>
      </p:sp>
      <p:grpSp>
        <p:nvGrpSpPr>
          <p:cNvPr id="14" name="Grupo 13">
            <a:extLst>
              <a:ext uri="{FF2B5EF4-FFF2-40B4-BE49-F238E27FC236}">
                <a16:creationId xmlns:a16="http://schemas.microsoft.com/office/drawing/2014/main" id="{880DAD76-219E-C9F9-E37C-7AF76225FCB2}"/>
              </a:ext>
            </a:extLst>
          </p:cNvPr>
          <p:cNvGrpSpPr/>
          <p:nvPr/>
        </p:nvGrpSpPr>
        <p:grpSpPr>
          <a:xfrm>
            <a:off x="936678" y="1974652"/>
            <a:ext cx="4292547" cy="494575"/>
            <a:chOff x="917428" y="1759964"/>
            <a:chExt cx="4292547" cy="494575"/>
          </a:xfrm>
        </p:grpSpPr>
        <p:sp>
          <p:nvSpPr>
            <p:cNvPr id="11" name="Rectángulo 10">
              <a:extLst>
                <a:ext uri="{FF2B5EF4-FFF2-40B4-BE49-F238E27FC236}">
                  <a16:creationId xmlns:a16="http://schemas.microsoft.com/office/drawing/2014/main" id="{0B387945-1164-888B-AEF8-F0DD7B2D2C90}"/>
                </a:ext>
              </a:extLst>
            </p:cNvPr>
            <p:cNvSpPr/>
            <p:nvPr/>
          </p:nvSpPr>
          <p:spPr>
            <a:xfrm>
              <a:off x="917428" y="1759964"/>
              <a:ext cx="4292547" cy="494575"/>
            </a:xfrm>
            <a:prstGeom prst="rect">
              <a:avLst/>
            </a:prstGeom>
            <a:solidFill>
              <a:srgbClr val="A618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91C2FDA4-7F88-C8A6-4BE6-3BCA78AB2BD4}"/>
                </a:ext>
              </a:extLst>
            </p:cNvPr>
            <p:cNvSpPr txBox="1"/>
            <p:nvPr/>
          </p:nvSpPr>
          <p:spPr>
            <a:xfrm>
              <a:off x="1565629" y="1846761"/>
              <a:ext cx="3594251" cy="338554"/>
            </a:xfrm>
            <a:prstGeom prst="rect">
              <a:avLst/>
            </a:prstGeom>
            <a:noFill/>
          </p:spPr>
          <p:txBody>
            <a:bodyPr wrap="square" rtlCol="0">
              <a:spAutoFit/>
            </a:bodyPr>
            <a:lstStyle/>
            <a:p>
              <a:r>
                <a:rPr lang="es-ES" sz="1600" b="1" dirty="0">
                  <a:solidFill>
                    <a:schemeClr val="bg1"/>
                  </a:solidFill>
                  <a:latin typeface="Raleway" pitchFamily="2" charset="0"/>
                </a:rPr>
                <a:t>¿Quiénes acumulan permanencia?</a:t>
              </a:r>
            </a:p>
          </p:txBody>
        </p:sp>
      </p:grpSp>
      <p:grpSp>
        <p:nvGrpSpPr>
          <p:cNvPr id="20" name="Grupo 19">
            <a:extLst>
              <a:ext uri="{FF2B5EF4-FFF2-40B4-BE49-F238E27FC236}">
                <a16:creationId xmlns:a16="http://schemas.microsoft.com/office/drawing/2014/main" id="{5C3393EC-38F8-B9E8-931C-722060FE121B}"/>
              </a:ext>
            </a:extLst>
          </p:cNvPr>
          <p:cNvGrpSpPr/>
          <p:nvPr/>
        </p:nvGrpSpPr>
        <p:grpSpPr>
          <a:xfrm>
            <a:off x="936679" y="4127359"/>
            <a:ext cx="4292546" cy="494575"/>
            <a:chOff x="917429" y="1759964"/>
            <a:chExt cx="4292546" cy="494575"/>
          </a:xfrm>
        </p:grpSpPr>
        <p:sp>
          <p:nvSpPr>
            <p:cNvPr id="21" name="Rectángulo 20">
              <a:extLst>
                <a:ext uri="{FF2B5EF4-FFF2-40B4-BE49-F238E27FC236}">
                  <a16:creationId xmlns:a16="http://schemas.microsoft.com/office/drawing/2014/main" id="{5604AA16-12D5-22BF-3BDA-A4FA2CB75F4D}"/>
                </a:ext>
              </a:extLst>
            </p:cNvPr>
            <p:cNvSpPr/>
            <p:nvPr/>
          </p:nvSpPr>
          <p:spPr>
            <a:xfrm>
              <a:off x="917429" y="1759964"/>
              <a:ext cx="2326286" cy="494575"/>
            </a:xfrm>
            <a:prstGeom prst="rect">
              <a:avLst/>
            </a:prstGeom>
            <a:solidFill>
              <a:srgbClr val="A618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0EB8A004-A76B-38D4-A753-CE2B3500E0DD}"/>
                </a:ext>
              </a:extLst>
            </p:cNvPr>
            <p:cNvSpPr txBox="1"/>
            <p:nvPr/>
          </p:nvSpPr>
          <p:spPr>
            <a:xfrm>
              <a:off x="1615724" y="1849971"/>
              <a:ext cx="3594251" cy="338554"/>
            </a:xfrm>
            <a:prstGeom prst="rect">
              <a:avLst/>
            </a:prstGeom>
            <a:noFill/>
          </p:spPr>
          <p:txBody>
            <a:bodyPr wrap="square" rtlCol="0">
              <a:spAutoFit/>
            </a:bodyPr>
            <a:lstStyle/>
            <a:p>
              <a:r>
                <a:rPr lang="es-ES" sz="1600" b="1" dirty="0">
                  <a:solidFill>
                    <a:schemeClr val="bg1"/>
                  </a:solidFill>
                  <a:latin typeface="Raleway" pitchFamily="2" charset="0"/>
                </a:rPr>
                <a:t>Arraigos</a:t>
              </a:r>
            </a:p>
          </p:txBody>
        </p:sp>
      </p:grpSp>
      <p:pic>
        <p:nvPicPr>
          <p:cNvPr id="27" name="Gráfico 26" descr="Rocas amontonadas con relleno sólido">
            <a:extLst>
              <a:ext uri="{FF2B5EF4-FFF2-40B4-BE49-F238E27FC236}">
                <a16:creationId xmlns:a16="http://schemas.microsoft.com/office/drawing/2014/main" id="{E3CAB0DF-E7FD-DCC5-CC7A-B8855F7F54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0418" y="1970091"/>
            <a:ext cx="494367" cy="494367"/>
          </a:xfrm>
          <a:prstGeom prst="rect">
            <a:avLst/>
          </a:prstGeom>
        </p:spPr>
      </p:pic>
      <p:pic>
        <p:nvPicPr>
          <p:cNvPr id="29" name="Gráfico 28" descr="Marca de insignia1 con relleno sólido">
            <a:extLst>
              <a:ext uri="{FF2B5EF4-FFF2-40B4-BE49-F238E27FC236}">
                <a16:creationId xmlns:a16="http://schemas.microsoft.com/office/drawing/2014/main" id="{F72B1613-FE5F-DF63-92F0-D8FD98E845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418" y="4178865"/>
            <a:ext cx="396597" cy="396597"/>
          </a:xfrm>
          <a:prstGeom prst="rect">
            <a:avLst/>
          </a:prstGeom>
        </p:spPr>
      </p:pic>
    </p:spTree>
    <p:extLst>
      <p:ext uri="{BB962C8B-B14F-4D97-AF65-F5344CB8AC3E}">
        <p14:creationId xmlns:p14="http://schemas.microsoft.com/office/powerpoint/2010/main" val="3834693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1C701-9DA0-6EA7-86B9-6BBB17D28D58}"/>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613FC824-9F02-AB15-DC33-AFCC1A5B713A}"/>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7" name="CuadroTexto 6">
            <a:extLst>
              <a:ext uri="{FF2B5EF4-FFF2-40B4-BE49-F238E27FC236}">
                <a16:creationId xmlns:a16="http://schemas.microsoft.com/office/drawing/2014/main" id="{94494A0A-CDEA-5F8E-519D-801271F86DB7}"/>
              </a:ext>
            </a:extLst>
          </p:cNvPr>
          <p:cNvSpPr txBox="1"/>
          <p:nvPr/>
        </p:nvSpPr>
        <p:spPr>
          <a:xfrm>
            <a:off x="665013" y="982558"/>
            <a:ext cx="4383237" cy="369332"/>
          </a:xfrm>
          <a:prstGeom prst="rect">
            <a:avLst/>
          </a:prstGeom>
          <a:solidFill>
            <a:srgbClr val="A61834"/>
          </a:solidFill>
        </p:spPr>
        <p:txBody>
          <a:bodyPr wrap="square" rtlCol="0">
            <a:spAutoFit/>
          </a:bodyPr>
          <a:lstStyle/>
          <a:p>
            <a:r>
              <a:rPr lang="es-ES" b="1" dirty="0">
                <a:solidFill>
                  <a:schemeClr val="bg1"/>
                </a:solidFill>
                <a:latin typeface="Raleway" pitchFamily="2" charset="0"/>
              </a:rPr>
              <a:t>Diferenciando conceptos: Residencia</a:t>
            </a:r>
          </a:p>
        </p:txBody>
      </p:sp>
      <p:sp>
        <p:nvSpPr>
          <p:cNvPr id="3" name="CuadroTexto 2">
            <a:extLst>
              <a:ext uri="{FF2B5EF4-FFF2-40B4-BE49-F238E27FC236}">
                <a16:creationId xmlns:a16="http://schemas.microsoft.com/office/drawing/2014/main" id="{F9FDD4EF-1C61-0625-F599-29EFC41CC924}"/>
              </a:ext>
            </a:extLst>
          </p:cNvPr>
          <p:cNvSpPr txBox="1"/>
          <p:nvPr/>
        </p:nvSpPr>
        <p:spPr>
          <a:xfrm>
            <a:off x="1296286" y="4349950"/>
            <a:ext cx="4383238" cy="1566454"/>
          </a:xfrm>
          <a:prstGeom prst="rect">
            <a:avLst/>
          </a:prstGeom>
          <a:solidFill>
            <a:schemeClr val="bg2"/>
          </a:solidFill>
        </p:spPr>
        <p:txBody>
          <a:bodyPr wrap="square" rtlCol="0">
            <a:spAutoFit/>
          </a:bodyPr>
          <a:lstStyle/>
          <a:p>
            <a:pPr marL="542925" lvl="1" indent="-285750" algn="just">
              <a:lnSpc>
                <a:spcPct val="120000"/>
              </a:lnSpc>
              <a:spcBef>
                <a:spcPts val="600"/>
              </a:spcBef>
              <a:spcAft>
                <a:spcPts val="600"/>
              </a:spcAft>
              <a:buClr>
                <a:srgbClr val="A61834"/>
              </a:buClr>
              <a:buFont typeface="Arial" panose="020B0604020202020204" pitchFamily="34" charset="0"/>
              <a:buChar char="•"/>
            </a:pPr>
            <a:endParaRPr lang="es-ES" sz="1400" b="0" i="0" dirty="0">
              <a:solidFill>
                <a:srgbClr val="000000"/>
              </a:solidFill>
              <a:effectLst/>
              <a:latin typeface="Raleway" pitchFamily="2" charset="0"/>
            </a:endParaRPr>
          </a:p>
          <a:p>
            <a:pPr marL="542925" lvl="1" indent="-285750" algn="just">
              <a:lnSpc>
                <a:spcPct val="120000"/>
              </a:lnSpc>
              <a:spcBef>
                <a:spcPts val="600"/>
              </a:spcBef>
              <a:spcAft>
                <a:spcPts val="600"/>
              </a:spcAft>
              <a:buClr>
                <a:srgbClr val="A61834"/>
              </a:buClr>
              <a:buFont typeface="Arial" panose="020B0604020202020204" pitchFamily="34" charset="0"/>
              <a:buChar char="•"/>
            </a:pPr>
            <a:r>
              <a:rPr lang="es-ES" sz="1400" b="0" i="0" dirty="0">
                <a:solidFill>
                  <a:srgbClr val="000000"/>
                </a:solidFill>
                <a:effectLst/>
                <a:latin typeface="Raleway" pitchFamily="2" charset="0"/>
              </a:rPr>
              <a:t>Por cuenta ajena.</a:t>
            </a:r>
          </a:p>
          <a:p>
            <a:pPr marL="542925" lvl="1" indent="-285750" algn="just">
              <a:lnSpc>
                <a:spcPct val="120000"/>
              </a:lnSpc>
              <a:spcBef>
                <a:spcPts val="600"/>
              </a:spcBef>
              <a:spcAft>
                <a:spcPts val="600"/>
              </a:spcAft>
              <a:buClr>
                <a:srgbClr val="A61834"/>
              </a:buClr>
              <a:buFont typeface="Arial" panose="020B0604020202020204" pitchFamily="34" charset="0"/>
              <a:buChar char="•"/>
            </a:pPr>
            <a:r>
              <a:rPr lang="es-ES" sz="1400" dirty="0">
                <a:solidFill>
                  <a:srgbClr val="000000"/>
                </a:solidFill>
                <a:latin typeface="Raleway" pitchFamily="2" charset="0"/>
              </a:rPr>
              <a:t>Por cuenta propia.</a:t>
            </a:r>
          </a:p>
          <a:p>
            <a:pPr marL="542925" lvl="1" indent="-285750" algn="just">
              <a:lnSpc>
                <a:spcPct val="120000"/>
              </a:lnSpc>
              <a:spcBef>
                <a:spcPts val="600"/>
              </a:spcBef>
              <a:spcAft>
                <a:spcPts val="600"/>
              </a:spcAft>
              <a:buClr>
                <a:srgbClr val="A61834"/>
              </a:buClr>
              <a:buFont typeface="Arial" panose="020B0604020202020204" pitchFamily="34" charset="0"/>
              <a:buChar char="•"/>
            </a:pPr>
            <a:r>
              <a:rPr lang="es-ES" sz="1400" b="0" i="0" dirty="0">
                <a:solidFill>
                  <a:srgbClr val="000000"/>
                </a:solidFill>
                <a:effectLst/>
                <a:latin typeface="Raleway" pitchFamily="2" charset="0"/>
              </a:rPr>
              <a:t>Altamente cualificado.</a:t>
            </a:r>
          </a:p>
        </p:txBody>
      </p:sp>
      <p:sp>
        <p:nvSpPr>
          <p:cNvPr id="4" name="CuadroTexto 3">
            <a:extLst>
              <a:ext uri="{FF2B5EF4-FFF2-40B4-BE49-F238E27FC236}">
                <a16:creationId xmlns:a16="http://schemas.microsoft.com/office/drawing/2014/main" id="{EE634A81-6F2A-860F-27D7-8B6355984941}"/>
              </a:ext>
            </a:extLst>
          </p:cNvPr>
          <p:cNvSpPr txBox="1"/>
          <p:nvPr/>
        </p:nvSpPr>
        <p:spPr>
          <a:xfrm>
            <a:off x="1296286" y="2239246"/>
            <a:ext cx="4876270" cy="1566454"/>
          </a:xfrm>
          <a:prstGeom prst="rect">
            <a:avLst/>
          </a:prstGeom>
          <a:solidFill>
            <a:schemeClr val="bg2"/>
          </a:solidFill>
        </p:spPr>
        <p:txBody>
          <a:bodyPr wrap="square" rtlCol="0">
            <a:spAutoFit/>
          </a:bodyPr>
          <a:lstStyle/>
          <a:p>
            <a:pPr marL="361950" lvl="1" algn="just">
              <a:lnSpc>
                <a:spcPct val="120000"/>
              </a:lnSpc>
              <a:spcBef>
                <a:spcPts val="600"/>
              </a:spcBef>
              <a:spcAft>
                <a:spcPts val="600"/>
              </a:spcAft>
            </a:pPr>
            <a:endParaRPr lang="es-ES" sz="1400" dirty="0">
              <a:solidFill>
                <a:srgbClr val="000000"/>
              </a:solidFill>
              <a:latin typeface="Raleway" pitchFamily="2" charset="0"/>
            </a:endParaRPr>
          </a:p>
          <a:p>
            <a:pPr marL="361950" lvl="1" algn="just">
              <a:lnSpc>
                <a:spcPct val="120000"/>
              </a:lnSpc>
              <a:spcBef>
                <a:spcPts val="600"/>
              </a:spcBef>
              <a:spcAft>
                <a:spcPts val="600"/>
              </a:spcAft>
            </a:pPr>
            <a:r>
              <a:rPr lang="es-ES" sz="1400" dirty="0">
                <a:solidFill>
                  <a:srgbClr val="000000"/>
                </a:solidFill>
                <a:latin typeface="Raleway" pitchFamily="2" charset="0"/>
              </a:rPr>
              <a:t>No lucrativa.</a:t>
            </a:r>
          </a:p>
          <a:p>
            <a:pPr marL="361950" lvl="1" algn="just">
              <a:lnSpc>
                <a:spcPct val="120000"/>
              </a:lnSpc>
              <a:spcBef>
                <a:spcPts val="600"/>
              </a:spcBef>
              <a:spcAft>
                <a:spcPts val="600"/>
              </a:spcAft>
            </a:pPr>
            <a:r>
              <a:rPr lang="es-ES" sz="1400" i="0" dirty="0">
                <a:solidFill>
                  <a:srgbClr val="000000"/>
                </a:solidFill>
                <a:effectLst/>
                <a:latin typeface="Raleway" pitchFamily="2" charset="0"/>
              </a:rPr>
              <a:t>Menor de edad.</a:t>
            </a:r>
          </a:p>
          <a:p>
            <a:pPr marL="361950" lvl="1" algn="just">
              <a:lnSpc>
                <a:spcPct val="120000"/>
              </a:lnSpc>
              <a:spcBef>
                <a:spcPts val="600"/>
              </a:spcBef>
              <a:spcAft>
                <a:spcPts val="600"/>
              </a:spcAft>
            </a:pPr>
            <a:r>
              <a:rPr lang="es-ES" sz="1400" dirty="0">
                <a:solidFill>
                  <a:srgbClr val="000000"/>
                </a:solidFill>
                <a:latin typeface="Raleway" pitchFamily="2" charset="0"/>
              </a:rPr>
              <a:t>Arraigo social apoyado en medios económicos.</a:t>
            </a:r>
            <a:endParaRPr lang="es-ES" sz="1400" i="0" dirty="0">
              <a:solidFill>
                <a:srgbClr val="000000"/>
              </a:solidFill>
              <a:effectLst/>
              <a:latin typeface="Raleway" pitchFamily="2" charset="0"/>
            </a:endParaRPr>
          </a:p>
        </p:txBody>
      </p:sp>
      <p:grpSp>
        <p:nvGrpSpPr>
          <p:cNvPr id="14" name="Grupo 13">
            <a:extLst>
              <a:ext uri="{FF2B5EF4-FFF2-40B4-BE49-F238E27FC236}">
                <a16:creationId xmlns:a16="http://schemas.microsoft.com/office/drawing/2014/main" id="{5A3B0E96-6C29-7700-86F4-232C7F4AE242}"/>
              </a:ext>
            </a:extLst>
          </p:cNvPr>
          <p:cNvGrpSpPr/>
          <p:nvPr/>
        </p:nvGrpSpPr>
        <p:grpSpPr>
          <a:xfrm>
            <a:off x="936679" y="4127359"/>
            <a:ext cx="4292546" cy="494575"/>
            <a:chOff x="917429" y="1759964"/>
            <a:chExt cx="4292546" cy="494575"/>
          </a:xfrm>
        </p:grpSpPr>
        <p:sp>
          <p:nvSpPr>
            <p:cNvPr id="15" name="Rectángulo 14">
              <a:extLst>
                <a:ext uri="{FF2B5EF4-FFF2-40B4-BE49-F238E27FC236}">
                  <a16:creationId xmlns:a16="http://schemas.microsoft.com/office/drawing/2014/main" id="{C38D91FF-C266-7683-7CC8-48BC92D51862}"/>
                </a:ext>
              </a:extLst>
            </p:cNvPr>
            <p:cNvSpPr/>
            <p:nvPr/>
          </p:nvSpPr>
          <p:spPr>
            <a:xfrm>
              <a:off x="917429" y="1759964"/>
              <a:ext cx="2326286" cy="494575"/>
            </a:xfrm>
            <a:prstGeom prst="rect">
              <a:avLst/>
            </a:prstGeom>
            <a:solidFill>
              <a:srgbClr val="A618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FA11DAD0-A370-0DFA-1BB1-08B55D46DAD3}"/>
                </a:ext>
              </a:extLst>
            </p:cNvPr>
            <p:cNvSpPr txBox="1"/>
            <p:nvPr/>
          </p:nvSpPr>
          <p:spPr>
            <a:xfrm>
              <a:off x="1615724" y="1849971"/>
              <a:ext cx="3594251" cy="338554"/>
            </a:xfrm>
            <a:prstGeom prst="rect">
              <a:avLst/>
            </a:prstGeom>
            <a:noFill/>
          </p:spPr>
          <p:txBody>
            <a:bodyPr wrap="square" rtlCol="0">
              <a:spAutoFit/>
            </a:bodyPr>
            <a:lstStyle/>
            <a:p>
              <a:r>
                <a:rPr lang="es-ES" sz="1600" b="1" dirty="0">
                  <a:solidFill>
                    <a:schemeClr val="bg1"/>
                  </a:solidFill>
                  <a:latin typeface="Raleway" pitchFamily="2" charset="0"/>
                </a:rPr>
                <a:t>Trabajo</a:t>
              </a:r>
            </a:p>
          </p:txBody>
        </p:sp>
      </p:grpSp>
      <p:pic>
        <p:nvPicPr>
          <p:cNvPr id="19" name="Gráfico 18" descr="Maletín con relleno sólido">
            <a:extLst>
              <a:ext uri="{FF2B5EF4-FFF2-40B4-BE49-F238E27FC236}">
                <a16:creationId xmlns:a16="http://schemas.microsoft.com/office/drawing/2014/main" id="{F7146206-16F2-7F61-09B6-CDF6F831DE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0810" y="4127359"/>
            <a:ext cx="457200" cy="457200"/>
          </a:xfrm>
          <a:prstGeom prst="rect">
            <a:avLst/>
          </a:prstGeom>
        </p:spPr>
      </p:pic>
      <p:grpSp>
        <p:nvGrpSpPr>
          <p:cNvPr id="20" name="Grupo 19">
            <a:extLst>
              <a:ext uri="{FF2B5EF4-FFF2-40B4-BE49-F238E27FC236}">
                <a16:creationId xmlns:a16="http://schemas.microsoft.com/office/drawing/2014/main" id="{7D60F11B-730C-48E4-FF97-5CEA7E4E3845}"/>
              </a:ext>
            </a:extLst>
          </p:cNvPr>
          <p:cNvGrpSpPr/>
          <p:nvPr/>
        </p:nvGrpSpPr>
        <p:grpSpPr>
          <a:xfrm>
            <a:off x="936679" y="1996358"/>
            <a:ext cx="4292546" cy="494575"/>
            <a:chOff x="917429" y="1759964"/>
            <a:chExt cx="4292546" cy="494575"/>
          </a:xfrm>
        </p:grpSpPr>
        <p:sp>
          <p:nvSpPr>
            <p:cNvPr id="21" name="Rectángulo 20">
              <a:extLst>
                <a:ext uri="{FF2B5EF4-FFF2-40B4-BE49-F238E27FC236}">
                  <a16:creationId xmlns:a16="http://schemas.microsoft.com/office/drawing/2014/main" id="{69B6C5A3-823E-D19F-BE86-5E61D19DC71A}"/>
                </a:ext>
              </a:extLst>
            </p:cNvPr>
            <p:cNvSpPr/>
            <p:nvPr/>
          </p:nvSpPr>
          <p:spPr>
            <a:xfrm>
              <a:off x="917429" y="1759964"/>
              <a:ext cx="2326286" cy="494575"/>
            </a:xfrm>
            <a:prstGeom prst="rect">
              <a:avLst/>
            </a:prstGeom>
            <a:solidFill>
              <a:srgbClr val="A618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145316D7-B02F-5B17-DBD9-0562E75F98CB}"/>
                </a:ext>
              </a:extLst>
            </p:cNvPr>
            <p:cNvSpPr txBox="1"/>
            <p:nvPr/>
          </p:nvSpPr>
          <p:spPr>
            <a:xfrm>
              <a:off x="1615724" y="1849971"/>
              <a:ext cx="3594251" cy="338554"/>
            </a:xfrm>
            <a:prstGeom prst="rect">
              <a:avLst/>
            </a:prstGeom>
            <a:noFill/>
          </p:spPr>
          <p:txBody>
            <a:bodyPr wrap="square" rtlCol="0">
              <a:spAutoFit/>
            </a:bodyPr>
            <a:lstStyle/>
            <a:p>
              <a:r>
                <a:rPr lang="es-ES" sz="1600" b="1" dirty="0">
                  <a:solidFill>
                    <a:schemeClr val="bg1"/>
                  </a:solidFill>
                  <a:latin typeface="Raleway" pitchFamily="2" charset="0"/>
                </a:rPr>
                <a:t>Residencia</a:t>
              </a:r>
            </a:p>
          </p:txBody>
        </p:sp>
      </p:grpSp>
      <p:pic>
        <p:nvPicPr>
          <p:cNvPr id="23" name="Gráfico 22" descr="Marca de insignia1 con relleno sólido">
            <a:extLst>
              <a:ext uri="{FF2B5EF4-FFF2-40B4-BE49-F238E27FC236}">
                <a16:creationId xmlns:a16="http://schemas.microsoft.com/office/drawing/2014/main" id="{A310A255-CBE6-AD41-98AE-6A1B9CC05C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9033" y="2057419"/>
            <a:ext cx="396597" cy="396597"/>
          </a:xfrm>
          <a:prstGeom prst="rect">
            <a:avLst/>
          </a:prstGeom>
        </p:spPr>
      </p:pic>
    </p:spTree>
    <p:extLst>
      <p:ext uri="{BB962C8B-B14F-4D97-AF65-F5344CB8AC3E}">
        <p14:creationId xmlns:p14="http://schemas.microsoft.com/office/powerpoint/2010/main" val="2107297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10F8A-E162-C22C-40C8-E39D0BBBA4B5}"/>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148077F7-60AA-0B20-37C5-500460102E02}"/>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dirty="0">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04F45211-16BB-5242-00B9-38852C369DB7}"/>
              </a:ext>
            </a:extLst>
          </p:cNvPr>
          <p:cNvSpPr txBox="1"/>
          <p:nvPr/>
        </p:nvSpPr>
        <p:spPr>
          <a:xfrm>
            <a:off x="665013" y="982558"/>
            <a:ext cx="4878538" cy="369332"/>
          </a:xfrm>
          <a:prstGeom prst="rect">
            <a:avLst/>
          </a:prstGeom>
          <a:solidFill>
            <a:srgbClr val="A61834"/>
          </a:solidFill>
        </p:spPr>
        <p:txBody>
          <a:bodyPr wrap="square" rtlCol="0">
            <a:spAutoFit/>
          </a:bodyPr>
          <a:lstStyle/>
          <a:p>
            <a:r>
              <a:rPr lang="es-ES" b="1" dirty="0">
                <a:solidFill>
                  <a:schemeClr val="bg1"/>
                </a:solidFill>
                <a:latin typeface="Raleway" pitchFamily="2" charset="0"/>
              </a:rPr>
              <a:t>Demandantes de protección internacional</a:t>
            </a:r>
          </a:p>
        </p:txBody>
      </p:sp>
      <p:grpSp>
        <p:nvGrpSpPr>
          <p:cNvPr id="11" name="Grupo 10">
            <a:extLst>
              <a:ext uri="{FF2B5EF4-FFF2-40B4-BE49-F238E27FC236}">
                <a16:creationId xmlns:a16="http://schemas.microsoft.com/office/drawing/2014/main" id="{3D10DDA7-8CE1-0FE8-B67E-DC65BC6CD0D3}"/>
              </a:ext>
            </a:extLst>
          </p:cNvPr>
          <p:cNvGrpSpPr/>
          <p:nvPr/>
        </p:nvGrpSpPr>
        <p:grpSpPr>
          <a:xfrm>
            <a:off x="2081545" y="1677797"/>
            <a:ext cx="8045170" cy="1607272"/>
            <a:chOff x="284020" y="2181225"/>
            <a:chExt cx="8045170" cy="1607272"/>
          </a:xfrm>
        </p:grpSpPr>
        <p:pic>
          <p:nvPicPr>
            <p:cNvPr id="12" name="Imagen 11">
              <a:extLst>
                <a:ext uri="{FF2B5EF4-FFF2-40B4-BE49-F238E27FC236}">
                  <a16:creationId xmlns:a16="http://schemas.microsoft.com/office/drawing/2014/main" id="{E4524610-65D1-3EAA-3BB2-5BAA7FA29A90}"/>
                </a:ext>
              </a:extLst>
            </p:cNvPr>
            <p:cNvPicPr>
              <a:picLocks noChangeAspect="1"/>
            </p:cNvPicPr>
            <p:nvPr/>
          </p:nvPicPr>
          <p:blipFill>
            <a:blip r:embed="rId2"/>
            <a:srcRect/>
            <a:stretch/>
          </p:blipFill>
          <p:spPr>
            <a:xfrm>
              <a:off x="284020" y="2181225"/>
              <a:ext cx="2153931" cy="1607272"/>
            </a:xfrm>
            <a:prstGeom prst="rect">
              <a:avLst/>
            </a:prstGeom>
            <a:ln>
              <a:noFill/>
            </a:ln>
            <a:effectLst>
              <a:outerShdw blurRad="50800" dist="38100" dir="2700000" algn="tl" rotWithShape="0">
                <a:prstClr val="black">
                  <a:alpha val="40000"/>
                </a:prstClr>
              </a:outerShdw>
            </a:effectLst>
          </p:spPr>
        </p:pic>
        <p:sp>
          <p:nvSpPr>
            <p:cNvPr id="13" name="Rectángulo 12">
              <a:extLst>
                <a:ext uri="{FF2B5EF4-FFF2-40B4-BE49-F238E27FC236}">
                  <a16:creationId xmlns:a16="http://schemas.microsoft.com/office/drawing/2014/main" id="{EF98A7C4-EA29-DA36-86A9-D9F6C9E55DFF}"/>
                </a:ext>
              </a:extLst>
            </p:cNvPr>
            <p:cNvSpPr/>
            <p:nvPr/>
          </p:nvSpPr>
          <p:spPr>
            <a:xfrm>
              <a:off x="2438400" y="2181225"/>
              <a:ext cx="5890790" cy="343688"/>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aleway" pitchFamily="2" charset="0"/>
              </a:endParaRPr>
            </a:p>
          </p:txBody>
        </p:sp>
        <p:sp>
          <p:nvSpPr>
            <p:cNvPr id="14" name="CuadroTexto 13">
              <a:extLst>
                <a:ext uri="{FF2B5EF4-FFF2-40B4-BE49-F238E27FC236}">
                  <a16:creationId xmlns:a16="http://schemas.microsoft.com/office/drawing/2014/main" id="{6DAA686A-A9C2-0D2F-EE5C-D0F18E827012}"/>
                </a:ext>
              </a:extLst>
            </p:cNvPr>
            <p:cNvSpPr txBox="1"/>
            <p:nvPr/>
          </p:nvSpPr>
          <p:spPr>
            <a:xfrm>
              <a:off x="2516062" y="2181225"/>
              <a:ext cx="2671573" cy="338554"/>
            </a:xfrm>
            <a:prstGeom prst="rect">
              <a:avLst/>
            </a:prstGeom>
            <a:noFill/>
          </p:spPr>
          <p:txBody>
            <a:bodyPr wrap="square" rtlCol="0">
              <a:spAutoFit/>
            </a:bodyPr>
            <a:lstStyle/>
            <a:p>
              <a:r>
                <a:rPr lang="es-ES" sz="1600" b="1" dirty="0">
                  <a:solidFill>
                    <a:srgbClr val="A61834"/>
                  </a:solidFill>
                  <a:latin typeface="Raleway" pitchFamily="2" charset="0"/>
                </a:rPr>
                <a:t>Asilo</a:t>
              </a:r>
            </a:p>
          </p:txBody>
        </p:sp>
        <p:sp>
          <p:nvSpPr>
            <p:cNvPr id="15" name="Rectángulo 14">
              <a:extLst>
                <a:ext uri="{FF2B5EF4-FFF2-40B4-BE49-F238E27FC236}">
                  <a16:creationId xmlns:a16="http://schemas.microsoft.com/office/drawing/2014/main" id="{A89BA277-0FE5-E02A-190E-2E2DA189A0D9}"/>
                </a:ext>
              </a:extLst>
            </p:cNvPr>
            <p:cNvSpPr/>
            <p:nvPr/>
          </p:nvSpPr>
          <p:spPr>
            <a:xfrm>
              <a:off x="2438399" y="2519778"/>
              <a:ext cx="5890790" cy="1268719"/>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aleway" pitchFamily="2" charset="0"/>
              </a:endParaRPr>
            </a:p>
          </p:txBody>
        </p:sp>
        <p:sp>
          <p:nvSpPr>
            <p:cNvPr id="16" name="CuadroTexto 15">
              <a:extLst>
                <a:ext uri="{FF2B5EF4-FFF2-40B4-BE49-F238E27FC236}">
                  <a16:creationId xmlns:a16="http://schemas.microsoft.com/office/drawing/2014/main" id="{127E385F-7A27-D752-1B95-9B73839AFF99}"/>
                </a:ext>
              </a:extLst>
            </p:cNvPr>
            <p:cNvSpPr txBox="1"/>
            <p:nvPr/>
          </p:nvSpPr>
          <p:spPr>
            <a:xfrm>
              <a:off x="2516062" y="2541490"/>
              <a:ext cx="5523415" cy="1174873"/>
            </a:xfrm>
            <a:prstGeom prst="rect">
              <a:avLst/>
            </a:prstGeom>
            <a:noFill/>
          </p:spPr>
          <p:txBody>
            <a:bodyPr wrap="square">
              <a:spAutoFit/>
            </a:bodyPr>
            <a:lstStyle/>
            <a:p>
              <a:pPr algn="just">
                <a:lnSpc>
                  <a:spcPct val="120000"/>
                </a:lnSpc>
                <a:spcBef>
                  <a:spcPts val="600"/>
                </a:spcBef>
                <a:spcAft>
                  <a:spcPts val="600"/>
                </a:spcAft>
              </a:pPr>
              <a:r>
                <a:rPr lang="es-ES" sz="1500" dirty="0">
                  <a:solidFill>
                    <a:srgbClr val="000000"/>
                  </a:solidFill>
                  <a:latin typeface="Raleway" pitchFamily="2" charset="0"/>
                </a:rPr>
                <a:t>Temor fundado </a:t>
              </a:r>
              <a:r>
                <a:rPr lang="es-ES" sz="1500" b="0" i="0" dirty="0">
                  <a:solidFill>
                    <a:srgbClr val="000000"/>
                  </a:solidFill>
                  <a:effectLst/>
                  <a:latin typeface="Raleway" pitchFamily="2" charset="0"/>
                </a:rPr>
                <a:t>debido de ser perseguida por motivos de </a:t>
              </a:r>
              <a:r>
                <a:rPr lang="es-ES" sz="1500" b="1" i="0" dirty="0">
                  <a:solidFill>
                    <a:srgbClr val="A61834"/>
                  </a:solidFill>
                  <a:effectLst/>
                  <a:latin typeface="Raleway" pitchFamily="2" charset="0"/>
                </a:rPr>
                <a:t>raza</a:t>
              </a:r>
              <a:r>
                <a:rPr lang="es-ES" sz="1500" b="0" i="0" dirty="0">
                  <a:solidFill>
                    <a:srgbClr val="000000"/>
                  </a:solidFill>
                  <a:effectLst/>
                  <a:latin typeface="Raleway" pitchFamily="2" charset="0"/>
                </a:rPr>
                <a:t>, </a:t>
              </a:r>
              <a:r>
                <a:rPr lang="es-ES" sz="1500" b="1" i="0" dirty="0">
                  <a:solidFill>
                    <a:srgbClr val="A61834"/>
                  </a:solidFill>
                  <a:effectLst/>
                  <a:latin typeface="Raleway" pitchFamily="2" charset="0"/>
                </a:rPr>
                <a:t>religión</a:t>
              </a:r>
              <a:r>
                <a:rPr lang="es-ES" sz="1500" b="0" i="0" dirty="0">
                  <a:solidFill>
                    <a:srgbClr val="000000"/>
                  </a:solidFill>
                  <a:effectLst/>
                  <a:latin typeface="Raleway" pitchFamily="2" charset="0"/>
                </a:rPr>
                <a:t>, </a:t>
              </a:r>
              <a:r>
                <a:rPr lang="es-ES" sz="1500" b="1" i="0" dirty="0">
                  <a:solidFill>
                    <a:srgbClr val="A61834"/>
                  </a:solidFill>
                  <a:effectLst/>
                  <a:latin typeface="Raleway" pitchFamily="2" charset="0"/>
                </a:rPr>
                <a:t>nacionalidad</a:t>
              </a:r>
              <a:r>
                <a:rPr lang="es-ES" sz="1500" b="1" i="0" dirty="0">
                  <a:solidFill>
                    <a:srgbClr val="000000"/>
                  </a:solidFill>
                  <a:effectLst/>
                  <a:latin typeface="Raleway" pitchFamily="2" charset="0"/>
                </a:rPr>
                <a:t>, </a:t>
              </a:r>
              <a:r>
                <a:rPr lang="es-ES" sz="1500" b="1" i="0" dirty="0">
                  <a:solidFill>
                    <a:srgbClr val="A61834"/>
                  </a:solidFill>
                  <a:effectLst/>
                  <a:latin typeface="Raleway" pitchFamily="2" charset="0"/>
                </a:rPr>
                <a:t>opiniones políticas</a:t>
              </a:r>
              <a:r>
                <a:rPr lang="es-ES" sz="1500" b="0" i="0" dirty="0">
                  <a:solidFill>
                    <a:srgbClr val="000000"/>
                  </a:solidFill>
                  <a:effectLst/>
                  <a:latin typeface="Raleway" pitchFamily="2" charset="0"/>
                </a:rPr>
                <a:t>, </a:t>
              </a:r>
              <a:r>
                <a:rPr lang="es-ES" sz="1500" b="1" i="0" dirty="0">
                  <a:solidFill>
                    <a:srgbClr val="A61834"/>
                  </a:solidFill>
                  <a:effectLst/>
                  <a:latin typeface="Raleway" pitchFamily="2" charset="0"/>
                </a:rPr>
                <a:t>pertenencia a determinado grupo social</a:t>
              </a:r>
              <a:r>
                <a:rPr lang="es-ES" sz="1500" b="0" i="0" dirty="0">
                  <a:solidFill>
                    <a:srgbClr val="000000"/>
                  </a:solidFill>
                  <a:effectLst/>
                  <a:latin typeface="Raleway" pitchFamily="2" charset="0"/>
                </a:rPr>
                <a:t>, de </a:t>
              </a:r>
              <a:r>
                <a:rPr lang="es-ES" sz="1500" b="1" i="0" dirty="0">
                  <a:solidFill>
                    <a:srgbClr val="A61834"/>
                  </a:solidFill>
                  <a:effectLst/>
                  <a:latin typeface="Raleway" pitchFamily="2" charset="0"/>
                </a:rPr>
                <a:t>género</a:t>
              </a:r>
              <a:r>
                <a:rPr lang="es-ES" sz="1500" b="0" i="0" dirty="0">
                  <a:solidFill>
                    <a:srgbClr val="000000"/>
                  </a:solidFill>
                  <a:effectLst/>
                  <a:latin typeface="Raleway" pitchFamily="2" charset="0"/>
                </a:rPr>
                <a:t>, </a:t>
              </a:r>
              <a:r>
                <a:rPr lang="es-ES" sz="1500" b="1" i="0" dirty="0">
                  <a:solidFill>
                    <a:srgbClr val="A61834"/>
                  </a:solidFill>
                  <a:effectLst/>
                  <a:latin typeface="Raleway" pitchFamily="2" charset="0"/>
                </a:rPr>
                <a:t>orientación sexual </a:t>
              </a:r>
              <a:r>
                <a:rPr lang="es-ES" sz="1500" b="0" i="0" dirty="0">
                  <a:solidFill>
                    <a:srgbClr val="000000"/>
                  </a:solidFill>
                  <a:effectLst/>
                  <a:latin typeface="Raleway" pitchFamily="2" charset="0"/>
                </a:rPr>
                <a:t>o de </a:t>
              </a:r>
              <a:r>
                <a:rPr lang="es-ES" sz="1500" b="1" i="0" dirty="0">
                  <a:solidFill>
                    <a:srgbClr val="A61834"/>
                  </a:solidFill>
                  <a:effectLst/>
                  <a:latin typeface="Raleway" pitchFamily="2" charset="0"/>
                </a:rPr>
                <a:t>identidad sexual</a:t>
              </a:r>
              <a:r>
                <a:rPr lang="es-ES" sz="1500" b="1" i="0" dirty="0">
                  <a:solidFill>
                    <a:srgbClr val="000000"/>
                  </a:solidFill>
                  <a:effectLst/>
                  <a:latin typeface="Raleway" pitchFamily="2" charset="0"/>
                </a:rPr>
                <a:t>.</a:t>
              </a:r>
            </a:p>
          </p:txBody>
        </p:sp>
      </p:grpSp>
      <p:grpSp>
        <p:nvGrpSpPr>
          <p:cNvPr id="17" name="Grupo 16">
            <a:extLst>
              <a:ext uri="{FF2B5EF4-FFF2-40B4-BE49-F238E27FC236}">
                <a16:creationId xmlns:a16="http://schemas.microsoft.com/office/drawing/2014/main" id="{FFD3043A-EB2F-3081-0C4D-B1ED3E9055FB}"/>
              </a:ext>
            </a:extLst>
          </p:cNvPr>
          <p:cNvGrpSpPr/>
          <p:nvPr/>
        </p:nvGrpSpPr>
        <p:grpSpPr>
          <a:xfrm>
            <a:off x="2081545" y="3572932"/>
            <a:ext cx="8045170" cy="2428067"/>
            <a:chOff x="284020" y="2175526"/>
            <a:chExt cx="8045170" cy="2428067"/>
          </a:xfrm>
        </p:grpSpPr>
        <p:pic>
          <p:nvPicPr>
            <p:cNvPr id="18" name="Imagen 17">
              <a:extLst>
                <a:ext uri="{FF2B5EF4-FFF2-40B4-BE49-F238E27FC236}">
                  <a16:creationId xmlns:a16="http://schemas.microsoft.com/office/drawing/2014/main" id="{897C8345-3873-05F8-62BB-45DF67E55BB0}"/>
                </a:ext>
              </a:extLst>
            </p:cNvPr>
            <p:cNvPicPr>
              <a:picLocks noChangeAspect="1"/>
            </p:cNvPicPr>
            <p:nvPr/>
          </p:nvPicPr>
          <p:blipFill>
            <a:blip r:embed="rId3"/>
            <a:srcRect r="40761"/>
            <a:stretch/>
          </p:blipFill>
          <p:spPr>
            <a:xfrm>
              <a:off x="284020" y="2175526"/>
              <a:ext cx="2153931" cy="2423999"/>
            </a:xfrm>
            <a:prstGeom prst="rect">
              <a:avLst/>
            </a:prstGeom>
            <a:ln>
              <a:noFill/>
            </a:ln>
            <a:effectLst>
              <a:outerShdw blurRad="50800" dist="38100" dir="2700000" algn="tl" rotWithShape="0">
                <a:prstClr val="black">
                  <a:alpha val="40000"/>
                </a:prstClr>
              </a:outerShdw>
            </a:effectLst>
          </p:spPr>
        </p:pic>
        <p:sp>
          <p:nvSpPr>
            <p:cNvPr id="19" name="Rectángulo 18">
              <a:extLst>
                <a:ext uri="{FF2B5EF4-FFF2-40B4-BE49-F238E27FC236}">
                  <a16:creationId xmlns:a16="http://schemas.microsoft.com/office/drawing/2014/main" id="{0AAA6AE2-3CFF-389C-193A-6DD3527393A0}"/>
                </a:ext>
              </a:extLst>
            </p:cNvPr>
            <p:cNvSpPr/>
            <p:nvPr/>
          </p:nvSpPr>
          <p:spPr>
            <a:xfrm>
              <a:off x="2438400" y="2181225"/>
              <a:ext cx="5890790" cy="343688"/>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aleway" pitchFamily="2" charset="0"/>
              </a:endParaRPr>
            </a:p>
          </p:txBody>
        </p:sp>
        <p:sp>
          <p:nvSpPr>
            <p:cNvPr id="20" name="CuadroTexto 19">
              <a:extLst>
                <a:ext uri="{FF2B5EF4-FFF2-40B4-BE49-F238E27FC236}">
                  <a16:creationId xmlns:a16="http://schemas.microsoft.com/office/drawing/2014/main" id="{6F596747-0C8A-0241-A811-FCC41734A6A0}"/>
                </a:ext>
              </a:extLst>
            </p:cNvPr>
            <p:cNvSpPr txBox="1"/>
            <p:nvPr/>
          </p:nvSpPr>
          <p:spPr>
            <a:xfrm>
              <a:off x="2516062" y="2181225"/>
              <a:ext cx="2671573" cy="338554"/>
            </a:xfrm>
            <a:prstGeom prst="rect">
              <a:avLst/>
            </a:prstGeom>
            <a:noFill/>
          </p:spPr>
          <p:txBody>
            <a:bodyPr wrap="square" rtlCol="0">
              <a:spAutoFit/>
            </a:bodyPr>
            <a:lstStyle/>
            <a:p>
              <a:r>
                <a:rPr lang="es-ES" sz="1600" b="1" dirty="0">
                  <a:solidFill>
                    <a:srgbClr val="A61834"/>
                  </a:solidFill>
                  <a:latin typeface="Raleway" pitchFamily="2" charset="0"/>
                </a:rPr>
                <a:t>Protección Subsidiaria</a:t>
              </a:r>
            </a:p>
          </p:txBody>
        </p:sp>
        <p:sp>
          <p:nvSpPr>
            <p:cNvPr id="21" name="Rectángulo 20">
              <a:extLst>
                <a:ext uri="{FF2B5EF4-FFF2-40B4-BE49-F238E27FC236}">
                  <a16:creationId xmlns:a16="http://schemas.microsoft.com/office/drawing/2014/main" id="{4E94B7C1-A8E2-C9AE-DC8F-28FC86AFCB59}"/>
                </a:ext>
              </a:extLst>
            </p:cNvPr>
            <p:cNvSpPr/>
            <p:nvPr/>
          </p:nvSpPr>
          <p:spPr>
            <a:xfrm>
              <a:off x="2438399" y="2519779"/>
              <a:ext cx="5890790" cy="2083814"/>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aleway" pitchFamily="2" charset="0"/>
              </a:endParaRPr>
            </a:p>
          </p:txBody>
        </p:sp>
        <p:sp>
          <p:nvSpPr>
            <p:cNvPr id="22" name="CuadroTexto 21">
              <a:extLst>
                <a:ext uri="{FF2B5EF4-FFF2-40B4-BE49-F238E27FC236}">
                  <a16:creationId xmlns:a16="http://schemas.microsoft.com/office/drawing/2014/main" id="{3D2628B9-0DE7-61FC-C4DA-0847EEFEC199}"/>
                </a:ext>
              </a:extLst>
            </p:cNvPr>
            <p:cNvSpPr txBox="1"/>
            <p:nvPr/>
          </p:nvSpPr>
          <p:spPr>
            <a:xfrm>
              <a:off x="2516062" y="2541490"/>
              <a:ext cx="5523415" cy="2015936"/>
            </a:xfrm>
            <a:prstGeom prst="rect">
              <a:avLst/>
            </a:prstGeom>
            <a:noFill/>
          </p:spPr>
          <p:txBody>
            <a:bodyPr wrap="square">
              <a:spAutoFit/>
            </a:bodyPr>
            <a:lstStyle/>
            <a:p>
              <a:pPr marL="342900" indent="-342900" algn="just">
                <a:spcBef>
                  <a:spcPts val="600"/>
                </a:spcBef>
                <a:spcAft>
                  <a:spcPts val="600"/>
                </a:spcAft>
                <a:buClr>
                  <a:srgbClr val="A61834"/>
                </a:buClr>
                <a:buFont typeface="+mj-lt"/>
                <a:buAutoNum type="alphaLcParenR"/>
              </a:pPr>
              <a:r>
                <a:rPr lang="es-ES" sz="1500" b="0" i="0" dirty="0">
                  <a:solidFill>
                    <a:srgbClr val="000000"/>
                  </a:solidFill>
                  <a:effectLst/>
                  <a:latin typeface="Raleway" pitchFamily="2" charset="0"/>
                </a:rPr>
                <a:t>La </a:t>
              </a:r>
              <a:r>
                <a:rPr lang="es-ES" sz="1500" b="1" i="0" dirty="0">
                  <a:solidFill>
                    <a:srgbClr val="A61834"/>
                  </a:solidFill>
                  <a:effectLst/>
                  <a:latin typeface="Raleway" pitchFamily="2" charset="0"/>
                </a:rPr>
                <a:t>condena a pena de muerte</a:t>
              </a:r>
              <a:r>
                <a:rPr lang="es-ES" sz="1500" b="1" i="0" dirty="0">
                  <a:solidFill>
                    <a:srgbClr val="000000"/>
                  </a:solidFill>
                  <a:effectLst/>
                  <a:latin typeface="Raleway" pitchFamily="2" charset="0"/>
                </a:rPr>
                <a:t> </a:t>
              </a:r>
              <a:r>
                <a:rPr lang="es-ES" sz="1500" b="0" i="0" dirty="0">
                  <a:solidFill>
                    <a:srgbClr val="000000"/>
                  </a:solidFill>
                  <a:effectLst/>
                  <a:latin typeface="Raleway" pitchFamily="2" charset="0"/>
                </a:rPr>
                <a:t>o el riesgo de su ejecución material;</a:t>
              </a:r>
            </a:p>
            <a:p>
              <a:pPr marL="342900" indent="-342900" algn="just">
                <a:spcBef>
                  <a:spcPts val="600"/>
                </a:spcBef>
                <a:spcAft>
                  <a:spcPts val="600"/>
                </a:spcAft>
                <a:buClr>
                  <a:srgbClr val="A61834"/>
                </a:buClr>
                <a:buFont typeface="+mj-lt"/>
                <a:buAutoNum type="alphaLcParenR"/>
              </a:pPr>
              <a:r>
                <a:rPr lang="es-ES" sz="1500" b="0" i="0" dirty="0">
                  <a:solidFill>
                    <a:srgbClr val="000000"/>
                  </a:solidFill>
                  <a:effectLst/>
                  <a:latin typeface="Raleway" pitchFamily="2" charset="0"/>
                </a:rPr>
                <a:t>la </a:t>
              </a:r>
              <a:r>
                <a:rPr lang="es-ES" sz="1500" b="1" i="0" dirty="0">
                  <a:solidFill>
                    <a:srgbClr val="A61834"/>
                  </a:solidFill>
                  <a:effectLst/>
                  <a:latin typeface="Raleway" pitchFamily="2" charset="0"/>
                </a:rPr>
                <a:t>tortura y los tratos inhumanos o degradantes </a:t>
              </a:r>
              <a:r>
                <a:rPr lang="es-ES" sz="1500" b="0" i="0" dirty="0">
                  <a:solidFill>
                    <a:srgbClr val="000000"/>
                  </a:solidFill>
                  <a:effectLst/>
                  <a:latin typeface="Raleway" pitchFamily="2" charset="0"/>
                </a:rPr>
                <a:t>en el país de origen del solicitante;</a:t>
              </a:r>
            </a:p>
            <a:p>
              <a:pPr marL="342900" indent="-342900" algn="just">
                <a:spcBef>
                  <a:spcPts val="600"/>
                </a:spcBef>
                <a:spcAft>
                  <a:spcPts val="600"/>
                </a:spcAft>
                <a:buClr>
                  <a:srgbClr val="A61834"/>
                </a:buClr>
                <a:buFont typeface="+mj-lt"/>
                <a:buAutoNum type="alphaLcParenR"/>
              </a:pPr>
              <a:r>
                <a:rPr lang="es-ES" sz="1500" b="0" i="0" dirty="0">
                  <a:solidFill>
                    <a:srgbClr val="000000"/>
                  </a:solidFill>
                  <a:effectLst/>
                  <a:latin typeface="Raleway" pitchFamily="2" charset="0"/>
                </a:rPr>
                <a:t>las amenazas graves contra la vida o la integridad de los civiles motivadas por </a:t>
              </a:r>
              <a:r>
                <a:rPr lang="es-ES" sz="1500" b="1" i="0" dirty="0">
                  <a:solidFill>
                    <a:srgbClr val="A61834"/>
                  </a:solidFill>
                  <a:effectLst/>
                  <a:latin typeface="Raleway" pitchFamily="2" charset="0"/>
                </a:rPr>
                <a:t>una violencia indiscriminada en situaciones de conflicto internacional o interno</a:t>
              </a:r>
              <a:r>
                <a:rPr lang="es-ES" sz="1500" b="1" i="0" dirty="0">
                  <a:solidFill>
                    <a:srgbClr val="000000"/>
                  </a:solidFill>
                  <a:effectLst/>
                  <a:latin typeface="Raleway" pitchFamily="2" charset="0"/>
                </a:rPr>
                <a:t>.</a:t>
              </a:r>
            </a:p>
          </p:txBody>
        </p:sp>
      </p:grpSp>
    </p:spTree>
    <p:extLst>
      <p:ext uri="{BB962C8B-B14F-4D97-AF65-F5344CB8AC3E}">
        <p14:creationId xmlns:p14="http://schemas.microsoft.com/office/powerpoint/2010/main" val="4073356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3BFED-B755-1893-0228-16CBB16B2468}"/>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01C447CA-2577-4D65-902D-1106E6A2A259}"/>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grpSp>
        <p:nvGrpSpPr>
          <p:cNvPr id="9" name="Grupo 8">
            <a:extLst>
              <a:ext uri="{FF2B5EF4-FFF2-40B4-BE49-F238E27FC236}">
                <a16:creationId xmlns:a16="http://schemas.microsoft.com/office/drawing/2014/main" id="{21914690-CB5B-8D91-7E17-956C5D409DE3}"/>
              </a:ext>
            </a:extLst>
          </p:cNvPr>
          <p:cNvGrpSpPr/>
          <p:nvPr/>
        </p:nvGrpSpPr>
        <p:grpSpPr>
          <a:xfrm>
            <a:off x="905880" y="2026036"/>
            <a:ext cx="10419345" cy="3065077"/>
            <a:chOff x="965738" y="1911736"/>
            <a:chExt cx="10419345" cy="3065077"/>
          </a:xfrm>
        </p:grpSpPr>
        <p:grpSp>
          <p:nvGrpSpPr>
            <p:cNvPr id="3" name="Grupo 2">
              <a:extLst>
                <a:ext uri="{FF2B5EF4-FFF2-40B4-BE49-F238E27FC236}">
                  <a16:creationId xmlns:a16="http://schemas.microsoft.com/office/drawing/2014/main" id="{18985254-A03A-75F9-F0A7-1BF03F1AE074}"/>
                </a:ext>
              </a:extLst>
            </p:cNvPr>
            <p:cNvGrpSpPr/>
            <p:nvPr/>
          </p:nvGrpSpPr>
          <p:grpSpPr>
            <a:xfrm>
              <a:off x="1160462" y="2586038"/>
              <a:ext cx="10086975" cy="2390775"/>
              <a:chOff x="828675" y="2390775"/>
              <a:chExt cx="10086975" cy="2390775"/>
            </a:xfrm>
          </p:grpSpPr>
          <p:sp>
            <p:nvSpPr>
              <p:cNvPr id="2" name="Rectángulo 1">
                <a:extLst>
                  <a:ext uri="{FF2B5EF4-FFF2-40B4-BE49-F238E27FC236}">
                    <a16:creationId xmlns:a16="http://schemas.microsoft.com/office/drawing/2014/main" id="{61932430-5012-EF16-B796-276768ACC5FA}"/>
                  </a:ext>
                </a:extLst>
              </p:cNvPr>
              <p:cNvSpPr/>
              <p:nvPr/>
            </p:nvSpPr>
            <p:spPr>
              <a:xfrm>
                <a:off x="828675" y="2390775"/>
                <a:ext cx="10086975" cy="2390775"/>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AD2816C3-1274-EA6C-AE5E-75D345F719EF}"/>
                  </a:ext>
                </a:extLst>
              </p:cNvPr>
              <p:cNvSpPr txBox="1"/>
              <p:nvPr/>
            </p:nvSpPr>
            <p:spPr>
              <a:xfrm>
                <a:off x="1023398" y="2645968"/>
                <a:ext cx="9697528" cy="1880387"/>
              </a:xfrm>
              <a:prstGeom prst="rect">
                <a:avLst/>
              </a:prstGeom>
              <a:solidFill>
                <a:schemeClr val="bg2"/>
              </a:solidFill>
            </p:spPr>
            <p:txBody>
              <a:bodyPr wrap="square" rtlCol="0">
                <a:spAutoFit/>
              </a:bodyPr>
              <a:lstStyle/>
              <a:p>
                <a:pPr algn="just">
                  <a:lnSpc>
                    <a:spcPct val="120000"/>
                  </a:lnSpc>
                  <a:spcBef>
                    <a:spcPts val="1800"/>
                  </a:spcBef>
                  <a:spcAft>
                    <a:spcPts val="1800"/>
                  </a:spcAft>
                </a:pPr>
                <a:r>
                  <a:rPr lang="es-ES" sz="1400" i="0" dirty="0">
                    <a:solidFill>
                      <a:srgbClr val="000000"/>
                    </a:solidFill>
                    <a:effectLst/>
                    <a:latin typeface="Raleway" pitchFamily="2" charset="0"/>
                  </a:rPr>
                  <a:t>Partiendo, como ya antes se dijo, que nuestra Ley de Asilo no contempla esa permanencia con la extensión que se recoge en la norma comunitaria, será ésta la que deba establecer el régimen de dicha permanencia. Pues bien, como puede constatarse en dicha normativa, la situación en que se encuentra </a:t>
                </a:r>
                <a:r>
                  <a:rPr lang="es-ES" sz="1400" b="1" i="0" dirty="0">
                    <a:solidFill>
                      <a:srgbClr val="A61834"/>
                    </a:solidFill>
                    <a:effectLst/>
                    <a:latin typeface="Raleway" pitchFamily="2" charset="0"/>
                  </a:rPr>
                  <a:t>el solicitante de asilo </a:t>
                </a:r>
                <a:r>
                  <a:rPr lang="es-ES" sz="1400" i="0" dirty="0">
                    <a:solidFill>
                      <a:srgbClr val="000000"/>
                    </a:solidFill>
                    <a:effectLst/>
                    <a:latin typeface="Raleway" pitchFamily="2" charset="0"/>
                  </a:rPr>
                  <a:t>mientras se decide sobre la legalidad de la denegación administrativa de la protección internacional, es </a:t>
                </a:r>
                <a:r>
                  <a:rPr lang="es-ES" sz="1400" b="1" i="0" dirty="0">
                    <a:solidFill>
                      <a:srgbClr val="A61834"/>
                    </a:solidFill>
                    <a:effectLst/>
                    <a:latin typeface="Raleway" pitchFamily="2" charset="0"/>
                  </a:rPr>
                  <a:t>una situación peculiar </a:t>
                </a:r>
                <a:r>
                  <a:rPr lang="es-ES" sz="1400" i="0" dirty="0">
                    <a:solidFill>
                      <a:srgbClr val="000000"/>
                    </a:solidFill>
                    <a:effectLst/>
                    <a:latin typeface="Raleway" pitchFamily="2" charset="0"/>
                  </a:rPr>
                  <a:t>que en nada puede vincularse a la situación tan siquiera de estancia, </a:t>
                </a:r>
                <a:r>
                  <a:rPr lang="es-ES" sz="1400" b="1" i="0" dirty="0">
                    <a:solidFill>
                      <a:srgbClr val="A61834"/>
                    </a:solidFill>
                    <a:effectLst/>
                    <a:latin typeface="Raleway" pitchFamily="2" charset="0"/>
                  </a:rPr>
                  <a:t>sino que es una medida de mera tolerancia de permanecer en país de solicitud de asilo y con carácter de medida preventiva</a:t>
                </a:r>
                <a:r>
                  <a:rPr lang="es-ES" sz="1400" i="0" dirty="0">
                    <a:solidFill>
                      <a:srgbClr val="000000"/>
                    </a:solidFill>
                    <a:effectLst/>
                    <a:latin typeface="Raleway" pitchFamily="2" charset="0"/>
                  </a:rPr>
                  <a:t>, es decir, está en función del procedimiento de revisión de la denegación, solamente.</a:t>
                </a:r>
              </a:p>
            </p:txBody>
          </p:sp>
        </p:grpSp>
        <p:sp>
          <p:nvSpPr>
            <p:cNvPr id="5" name="CuadroTexto 4">
              <a:extLst>
                <a:ext uri="{FF2B5EF4-FFF2-40B4-BE49-F238E27FC236}">
                  <a16:creationId xmlns:a16="http://schemas.microsoft.com/office/drawing/2014/main" id="{7A6FE9AE-895B-789B-773D-785610D35545}"/>
                </a:ext>
              </a:extLst>
            </p:cNvPr>
            <p:cNvSpPr txBox="1"/>
            <p:nvPr/>
          </p:nvSpPr>
          <p:spPr>
            <a:xfrm>
              <a:off x="1661104" y="2074148"/>
              <a:ext cx="5853483" cy="369332"/>
            </a:xfrm>
            <a:prstGeom prst="rect">
              <a:avLst/>
            </a:prstGeom>
            <a:noFill/>
          </p:spPr>
          <p:txBody>
            <a:bodyPr wrap="square" rtlCol="0">
              <a:spAutoFit/>
            </a:bodyPr>
            <a:lstStyle/>
            <a:p>
              <a:r>
                <a:rPr lang="es-ES" b="1" dirty="0">
                  <a:solidFill>
                    <a:srgbClr val="A61834"/>
                  </a:solidFill>
                  <a:latin typeface="Raleway" pitchFamily="2" charset="0"/>
                </a:rPr>
                <a:t>Cuanto tiempo de residencia necesito </a:t>
              </a:r>
            </a:p>
          </p:txBody>
        </p:sp>
        <p:pic>
          <p:nvPicPr>
            <p:cNvPr id="7" name="Gráfico 6" descr="Reloj despertador con relleno sólido">
              <a:extLst>
                <a:ext uri="{FF2B5EF4-FFF2-40B4-BE49-F238E27FC236}">
                  <a16:creationId xmlns:a16="http://schemas.microsoft.com/office/drawing/2014/main" id="{A60DBFB0-13A0-BFC2-D4DC-D4B59C3595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041" y="1911736"/>
              <a:ext cx="638288" cy="638288"/>
            </a:xfrm>
            <a:prstGeom prst="rect">
              <a:avLst/>
            </a:prstGeom>
          </p:spPr>
        </p:pic>
        <p:sp>
          <p:nvSpPr>
            <p:cNvPr id="8" name="Rectángulo 7">
              <a:extLst>
                <a:ext uri="{FF2B5EF4-FFF2-40B4-BE49-F238E27FC236}">
                  <a16:creationId xmlns:a16="http://schemas.microsoft.com/office/drawing/2014/main" id="{8F2D5D3C-ED69-DD9F-5BE6-1C056A3F8F6F}"/>
                </a:ext>
              </a:extLst>
            </p:cNvPr>
            <p:cNvSpPr/>
            <p:nvPr/>
          </p:nvSpPr>
          <p:spPr>
            <a:xfrm>
              <a:off x="965738" y="2514009"/>
              <a:ext cx="10419345" cy="199623"/>
            </a:xfrm>
            <a:prstGeom prst="rect">
              <a:avLst/>
            </a:prstGeom>
            <a:solidFill>
              <a:srgbClr val="A618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30053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DCCF0-FF43-430B-D6F1-BB08BD4D2678}"/>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06DEB4D5-319A-36B8-1004-8B414FE03E70}"/>
              </a:ext>
            </a:extLst>
          </p:cNvPr>
          <p:cNvSpPr>
            <a:spLocks noGrp="1"/>
          </p:cNvSpPr>
          <p:nvPr>
            <p:ph type="title" idx="4294967295"/>
          </p:nvPr>
        </p:nvSpPr>
        <p:spPr>
          <a:xfrm>
            <a:off x="665012" y="263395"/>
            <a:ext cx="10660213" cy="1013800"/>
          </a:xfrm>
          <a:prstGeom prst="rect">
            <a:avLst/>
          </a:prstGeom>
        </p:spPr>
        <p:txBody>
          <a:bodyPr>
            <a:normAutofit/>
          </a:bodyPr>
          <a:lstStyle/>
          <a:p>
            <a:r>
              <a:rPr lang="es-ES" sz="2300" b="1">
                <a:solidFill>
                  <a:srgbClr val="A61834"/>
                </a:solidFill>
                <a:latin typeface="Raleway" pitchFamily="2" charset="0"/>
              </a:rPr>
              <a:t>Nacionalidad por residencia</a:t>
            </a:r>
          </a:p>
        </p:txBody>
      </p:sp>
      <p:sp>
        <p:nvSpPr>
          <p:cNvPr id="2" name="CuadroTexto 1">
            <a:extLst>
              <a:ext uri="{FF2B5EF4-FFF2-40B4-BE49-F238E27FC236}">
                <a16:creationId xmlns:a16="http://schemas.microsoft.com/office/drawing/2014/main" id="{0A4FD9C1-F79E-20DE-493F-5807A8947473}"/>
              </a:ext>
            </a:extLst>
          </p:cNvPr>
          <p:cNvSpPr txBox="1"/>
          <p:nvPr/>
        </p:nvSpPr>
        <p:spPr>
          <a:xfrm>
            <a:off x="665012" y="982558"/>
            <a:ext cx="2154827" cy="369332"/>
          </a:xfrm>
          <a:prstGeom prst="rect">
            <a:avLst/>
          </a:prstGeom>
          <a:solidFill>
            <a:srgbClr val="A61834"/>
          </a:solidFill>
        </p:spPr>
        <p:txBody>
          <a:bodyPr wrap="square" rtlCol="0">
            <a:spAutoFit/>
          </a:bodyPr>
          <a:lstStyle/>
          <a:p>
            <a:r>
              <a:rPr lang="es-ES" b="1">
                <a:solidFill>
                  <a:schemeClr val="bg1"/>
                </a:solidFill>
                <a:latin typeface="Raleway" pitchFamily="2" charset="0"/>
              </a:rPr>
              <a:t>Otras situaciones </a:t>
            </a:r>
          </a:p>
        </p:txBody>
      </p:sp>
      <p:grpSp>
        <p:nvGrpSpPr>
          <p:cNvPr id="8" name="Grupo 7">
            <a:extLst>
              <a:ext uri="{FF2B5EF4-FFF2-40B4-BE49-F238E27FC236}">
                <a16:creationId xmlns:a16="http://schemas.microsoft.com/office/drawing/2014/main" id="{1F9359F5-96B3-FFE2-7FD8-C490CC9D4BAB}"/>
              </a:ext>
            </a:extLst>
          </p:cNvPr>
          <p:cNvGrpSpPr/>
          <p:nvPr/>
        </p:nvGrpSpPr>
        <p:grpSpPr>
          <a:xfrm>
            <a:off x="2181140" y="1463933"/>
            <a:ext cx="8045617" cy="1607272"/>
            <a:chOff x="283573" y="2181225"/>
            <a:chExt cx="8045617" cy="1607272"/>
          </a:xfrm>
        </p:grpSpPr>
        <p:pic>
          <p:nvPicPr>
            <p:cNvPr id="9" name="Imagen 8">
              <a:extLst>
                <a:ext uri="{FF2B5EF4-FFF2-40B4-BE49-F238E27FC236}">
                  <a16:creationId xmlns:a16="http://schemas.microsoft.com/office/drawing/2014/main" id="{73FA23D2-7A48-DAFD-E447-B8D5FD0E63A3}"/>
                </a:ext>
              </a:extLst>
            </p:cNvPr>
            <p:cNvPicPr>
              <a:picLocks noChangeAspect="1"/>
            </p:cNvPicPr>
            <p:nvPr/>
          </p:nvPicPr>
          <p:blipFill>
            <a:blip r:embed="rId2"/>
            <a:srcRect/>
            <a:stretch/>
          </p:blipFill>
          <p:spPr>
            <a:xfrm>
              <a:off x="283573" y="2181225"/>
              <a:ext cx="2154825" cy="1607272"/>
            </a:xfrm>
            <a:prstGeom prst="rect">
              <a:avLst/>
            </a:prstGeom>
            <a:ln>
              <a:noFill/>
            </a:ln>
            <a:effectLst>
              <a:outerShdw blurRad="50800" dist="38100" dir="2700000" algn="tl" rotWithShape="0">
                <a:prstClr val="black">
                  <a:alpha val="40000"/>
                </a:prstClr>
              </a:outerShdw>
            </a:effectLst>
          </p:spPr>
        </p:pic>
        <p:sp>
          <p:nvSpPr>
            <p:cNvPr id="10" name="Rectángulo 9">
              <a:extLst>
                <a:ext uri="{FF2B5EF4-FFF2-40B4-BE49-F238E27FC236}">
                  <a16:creationId xmlns:a16="http://schemas.microsoft.com/office/drawing/2014/main" id="{A2F5B371-9718-5A81-2C7D-90EE2BF24CBE}"/>
                </a:ext>
              </a:extLst>
            </p:cNvPr>
            <p:cNvSpPr/>
            <p:nvPr/>
          </p:nvSpPr>
          <p:spPr>
            <a:xfrm>
              <a:off x="2438400" y="2181225"/>
              <a:ext cx="5890790" cy="343688"/>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aleway" pitchFamily="2" charset="0"/>
              </a:endParaRPr>
            </a:p>
          </p:txBody>
        </p:sp>
        <p:sp>
          <p:nvSpPr>
            <p:cNvPr id="11" name="CuadroTexto 10">
              <a:extLst>
                <a:ext uri="{FF2B5EF4-FFF2-40B4-BE49-F238E27FC236}">
                  <a16:creationId xmlns:a16="http://schemas.microsoft.com/office/drawing/2014/main" id="{1BEB7CF9-4508-AD15-D518-460A9D2DD97D}"/>
                </a:ext>
              </a:extLst>
            </p:cNvPr>
            <p:cNvSpPr txBox="1"/>
            <p:nvPr/>
          </p:nvSpPr>
          <p:spPr>
            <a:xfrm>
              <a:off x="2516062" y="2181225"/>
              <a:ext cx="4335113" cy="338554"/>
            </a:xfrm>
            <a:prstGeom prst="rect">
              <a:avLst/>
            </a:prstGeom>
            <a:noFill/>
          </p:spPr>
          <p:txBody>
            <a:bodyPr wrap="square" rtlCol="0">
              <a:spAutoFit/>
            </a:bodyPr>
            <a:lstStyle/>
            <a:p>
              <a:r>
                <a:rPr lang="es-ES" sz="1600" b="1">
                  <a:solidFill>
                    <a:srgbClr val="A61834"/>
                  </a:solidFill>
                  <a:latin typeface="Raleway" pitchFamily="2" charset="0"/>
                </a:rPr>
                <a:t>Residencia de protección temporal </a:t>
              </a:r>
            </a:p>
          </p:txBody>
        </p:sp>
        <p:sp>
          <p:nvSpPr>
            <p:cNvPr id="12" name="Rectángulo 11">
              <a:extLst>
                <a:ext uri="{FF2B5EF4-FFF2-40B4-BE49-F238E27FC236}">
                  <a16:creationId xmlns:a16="http://schemas.microsoft.com/office/drawing/2014/main" id="{44F7C0D7-167E-F7CE-F216-9654FFF8CBC4}"/>
                </a:ext>
              </a:extLst>
            </p:cNvPr>
            <p:cNvSpPr/>
            <p:nvPr/>
          </p:nvSpPr>
          <p:spPr>
            <a:xfrm>
              <a:off x="2438399" y="2519778"/>
              <a:ext cx="5890790" cy="1268719"/>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aleway" pitchFamily="2" charset="0"/>
              </a:endParaRPr>
            </a:p>
          </p:txBody>
        </p:sp>
        <p:sp>
          <p:nvSpPr>
            <p:cNvPr id="13" name="CuadroTexto 12">
              <a:extLst>
                <a:ext uri="{FF2B5EF4-FFF2-40B4-BE49-F238E27FC236}">
                  <a16:creationId xmlns:a16="http://schemas.microsoft.com/office/drawing/2014/main" id="{AA9EE784-0533-5088-6FF7-AD3EE6E3FDED}"/>
                </a:ext>
              </a:extLst>
            </p:cNvPr>
            <p:cNvSpPr txBox="1"/>
            <p:nvPr/>
          </p:nvSpPr>
          <p:spPr>
            <a:xfrm>
              <a:off x="2516062" y="2585402"/>
              <a:ext cx="5523415" cy="662554"/>
            </a:xfrm>
            <a:prstGeom prst="rect">
              <a:avLst/>
            </a:prstGeom>
            <a:noFill/>
          </p:spPr>
          <p:txBody>
            <a:bodyPr wrap="square">
              <a:spAutoFit/>
            </a:bodyPr>
            <a:lstStyle/>
            <a:p>
              <a:pPr algn="just">
                <a:lnSpc>
                  <a:spcPct val="120000"/>
                </a:lnSpc>
                <a:spcBef>
                  <a:spcPts val="600"/>
                </a:spcBef>
                <a:spcAft>
                  <a:spcPts val="600"/>
                </a:spcAft>
              </a:pPr>
              <a:r>
                <a:rPr lang="es-ES" sz="1400" b="1" i="0" dirty="0">
                  <a:solidFill>
                    <a:srgbClr val="A61834"/>
                  </a:solidFill>
                  <a:effectLst/>
                  <a:latin typeface="Raleway" pitchFamily="2" charset="0"/>
                </a:rPr>
                <a:t>Directiva 2001/55/CE</a:t>
              </a:r>
            </a:p>
            <a:p>
              <a:pPr algn="just">
                <a:lnSpc>
                  <a:spcPct val="120000"/>
                </a:lnSpc>
                <a:spcAft>
                  <a:spcPts val="600"/>
                </a:spcAft>
              </a:pPr>
              <a:r>
                <a:rPr lang="es-ES" sz="1400" i="0" dirty="0">
                  <a:solidFill>
                    <a:srgbClr val="000000"/>
                  </a:solidFill>
                  <a:effectLst/>
                  <a:latin typeface="Raleway" pitchFamily="2" charset="0"/>
                </a:rPr>
                <a:t>Af</a:t>
              </a:r>
              <a:r>
                <a:rPr lang="es-ES" sz="1400" b="0" i="0" dirty="0">
                  <a:solidFill>
                    <a:srgbClr val="000000"/>
                  </a:solidFill>
                  <a:effectLst/>
                  <a:latin typeface="Raleway" pitchFamily="2" charset="0"/>
                </a:rPr>
                <a:t>luencia masiva de personas desplazadas.</a:t>
              </a:r>
              <a:endParaRPr lang="es-ES" sz="1600" b="0" i="0" dirty="0">
                <a:solidFill>
                  <a:srgbClr val="000000"/>
                </a:solidFill>
                <a:effectLst/>
                <a:latin typeface="Raleway" pitchFamily="2" charset="0"/>
              </a:endParaRPr>
            </a:p>
          </p:txBody>
        </p:sp>
      </p:grpSp>
      <p:grpSp>
        <p:nvGrpSpPr>
          <p:cNvPr id="14" name="Grupo 13">
            <a:extLst>
              <a:ext uri="{FF2B5EF4-FFF2-40B4-BE49-F238E27FC236}">
                <a16:creationId xmlns:a16="http://schemas.microsoft.com/office/drawing/2014/main" id="{1A2A3BD6-2E7E-66E4-2B26-CF82772F358E}"/>
              </a:ext>
            </a:extLst>
          </p:cNvPr>
          <p:cNvGrpSpPr/>
          <p:nvPr/>
        </p:nvGrpSpPr>
        <p:grpSpPr>
          <a:xfrm>
            <a:off x="2181140" y="3279069"/>
            <a:ext cx="8045619" cy="3177595"/>
            <a:chOff x="283571" y="2172437"/>
            <a:chExt cx="8045619" cy="3177595"/>
          </a:xfrm>
        </p:grpSpPr>
        <p:pic>
          <p:nvPicPr>
            <p:cNvPr id="15" name="Imagen 14">
              <a:extLst>
                <a:ext uri="{FF2B5EF4-FFF2-40B4-BE49-F238E27FC236}">
                  <a16:creationId xmlns:a16="http://schemas.microsoft.com/office/drawing/2014/main" id="{8E8D4769-4238-C2FE-6368-181E615F1D40}"/>
                </a:ext>
              </a:extLst>
            </p:cNvPr>
            <p:cNvPicPr>
              <a:picLocks noChangeAspect="1"/>
            </p:cNvPicPr>
            <p:nvPr/>
          </p:nvPicPr>
          <p:blipFill>
            <a:blip r:embed="rId3"/>
            <a:srcRect l="26395" r="26711"/>
            <a:stretch/>
          </p:blipFill>
          <p:spPr>
            <a:xfrm>
              <a:off x="283571" y="2172437"/>
              <a:ext cx="2154826" cy="3077062"/>
            </a:xfrm>
            <a:prstGeom prst="rect">
              <a:avLst/>
            </a:prstGeom>
            <a:ln>
              <a:noFill/>
            </a:ln>
            <a:effectLst>
              <a:outerShdw blurRad="50800" dist="38100" dir="2700000" algn="tl" rotWithShape="0">
                <a:prstClr val="black">
                  <a:alpha val="40000"/>
                </a:prstClr>
              </a:outerShdw>
            </a:effectLst>
          </p:spPr>
        </p:pic>
        <p:sp>
          <p:nvSpPr>
            <p:cNvPr id="16" name="Rectángulo 15">
              <a:extLst>
                <a:ext uri="{FF2B5EF4-FFF2-40B4-BE49-F238E27FC236}">
                  <a16:creationId xmlns:a16="http://schemas.microsoft.com/office/drawing/2014/main" id="{EC0DA164-3911-0DFC-C733-8010194254A7}"/>
                </a:ext>
              </a:extLst>
            </p:cNvPr>
            <p:cNvSpPr/>
            <p:nvPr/>
          </p:nvSpPr>
          <p:spPr>
            <a:xfrm>
              <a:off x="2438400" y="2181225"/>
              <a:ext cx="5890790" cy="343688"/>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aleway" pitchFamily="2" charset="0"/>
              </a:endParaRPr>
            </a:p>
          </p:txBody>
        </p:sp>
        <p:sp>
          <p:nvSpPr>
            <p:cNvPr id="17" name="CuadroTexto 16">
              <a:extLst>
                <a:ext uri="{FF2B5EF4-FFF2-40B4-BE49-F238E27FC236}">
                  <a16:creationId xmlns:a16="http://schemas.microsoft.com/office/drawing/2014/main" id="{D9076FEE-09F8-B64F-342E-EDECAF99CE4D}"/>
                </a:ext>
              </a:extLst>
            </p:cNvPr>
            <p:cNvSpPr txBox="1"/>
            <p:nvPr/>
          </p:nvSpPr>
          <p:spPr>
            <a:xfrm>
              <a:off x="2516062" y="2181225"/>
              <a:ext cx="4820888" cy="584775"/>
            </a:xfrm>
            <a:prstGeom prst="rect">
              <a:avLst/>
            </a:prstGeom>
            <a:noFill/>
          </p:spPr>
          <p:txBody>
            <a:bodyPr wrap="square" rtlCol="0">
              <a:spAutoFit/>
            </a:bodyPr>
            <a:lstStyle/>
            <a:p>
              <a:r>
                <a:rPr lang="es-ES" sz="1600" b="1">
                  <a:solidFill>
                    <a:srgbClr val="A61834"/>
                  </a:solidFill>
                  <a:latin typeface="Raleway" pitchFamily="2" charset="0"/>
                </a:rPr>
                <a:t>Residencia por razones humanitarias</a:t>
              </a:r>
            </a:p>
            <a:p>
              <a:endParaRPr lang="es-ES" sz="1600" b="1">
                <a:solidFill>
                  <a:srgbClr val="861236"/>
                </a:solidFill>
                <a:latin typeface="Raleway" pitchFamily="2" charset="0"/>
              </a:endParaRPr>
            </a:p>
          </p:txBody>
        </p:sp>
        <p:sp>
          <p:nvSpPr>
            <p:cNvPr id="18" name="Rectángulo 17">
              <a:extLst>
                <a:ext uri="{FF2B5EF4-FFF2-40B4-BE49-F238E27FC236}">
                  <a16:creationId xmlns:a16="http://schemas.microsoft.com/office/drawing/2014/main" id="{6E236D1B-8401-A120-7370-2BE984544E05}"/>
                </a:ext>
              </a:extLst>
            </p:cNvPr>
            <p:cNvSpPr/>
            <p:nvPr/>
          </p:nvSpPr>
          <p:spPr>
            <a:xfrm>
              <a:off x="2438399" y="2519778"/>
              <a:ext cx="5890790" cy="2734436"/>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aleway" pitchFamily="2" charset="0"/>
              </a:endParaRPr>
            </a:p>
          </p:txBody>
        </p:sp>
        <p:sp>
          <p:nvSpPr>
            <p:cNvPr id="19" name="CuadroTexto 18">
              <a:extLst>
                <a:ext uri="{FF2B5EF4-FFF2-40B4-BE49-F238E27FC236}">
                  <a16:creationId xmlns:a16="http://schemas.microsoft.com/office/drawing/2014/main" id="{E829BF88-F74D-53C4-308B-FFCD05D3C474}"/>
                </a:ext>
              </a:extLst>
            </p:cNvPr>
            <p:cNvSpPr txBox="1"/>
            <p:nvPr/>
          </p:nvSpPr>
          <p:spPr>
            <a:xfrm>
              <a:off x="2516062" y="2493865"/>
              <a:ext cx="5722591" cy="2856167"/>
            </a:xfrm>
            <a:prstGeom prst="rect">
              <a:avLst/>
            </a:prstGeom>
            <a:noFill/>
          </p:spPr>
          <p:txBody>
            <a:bodyPr wrap="square">
              <a:spAutoFit/>
            </a:bodyPr>
            <a:lstStyle/>
            <a:p>
              <a:pPr algn="l">
                <a:lnSpc>
                  <a:spcPct val="120000"/>
                </a:lnSpc>
              </a:pPr>
              <a:r>
                <a:rPr lang="es-ES" sz="1400" b="1" i="0" dirty="0">
                  <a:solidFill>
                    <a:srgbClr val="A61834"/>
                  </a:solidFill>
                  <a:effectLst/>
                  <a:latin typeface="Raleway" pitchFamily="2" charset="0"/>
                </a:rPr>
                <a:t>RD1155/2024: artículo 124 Autorización de residencia temporal</a:t>
              </a:r>
              <a:r>
                <a:rPr lang="es-ES" sz="1400" b="1" dirty="0">
                  <a:solidFill>
                    <a:srgbClr val="A61834"/>
                  </a:solidFill>
                  <a:latin typeface="Raleway" pitchFamily="2" charset="0"/>
                </a:rPr>
                <a:t> </a:t>
              </a:r>
              <a:r>
                <a:rPr lang="es-ES" sz="1400" b="1" i="0" dirty="0">
                  <a:solidFill>
                    <a:srgbClr val="A61834"/>
                  </a:solidFill>
                  <a:effectLst/>
                  <a:latin typeface="Raleway" pitchFamily="2" charset="0"/>
                </a:rPr>
                <a:t>por razones humanitarias</a:t>
              </a:r>
              <a:r>
                <a:rPr lang="es-ES" sz="1400" b="0" i="0" dirty="0">
                  <a:solidFill>
                    <a:srgbClr val="000000"/>
                  </a:solidFill>
                  <a:effectLst/>
                  <a:latin typeface="Raleway" pitchFamily="2" charset="0"/>
                </a:rPr>
                <a:t>.</a:t>
              </a:r>
            </a:p>
            <a:p>
              <a:pPr marL="228600" indent="-228600" algn="just">
                <a:buFont typeface="+mj-lt"/>
                <a:buAutoNum type="arabicPeriod"/>
              </a:pPr>
              <a:r>
                <a:rPr lang="es-ES" sz="1100" dirty="0">
                  <a:latin typeface="Raleway" pitchFamily="2" charset="0"/>
                </a:rPr>
                <a:t>De conformidad con lo previsto en el artículo 31.3 de la Ley Orgánica 4/2000, de 11 de enero, en atención a las circunstancias excepcionales que concurran, la Administración podrá conceder una autorización de residencia temporal de carácter excepcional, a las personas extranjeras que se hallen en España en los supuestos de arraigo, razones humanitarias, colaboración con las autoridades públicas o razones de seguridad nacional o interés público, previstos en los artículos siguientes.</a:t>
              </a:r>
            </a:p>
            <a:p>
              <a:pPr marL="228600" indent="-228600" algn="just">
                <a:buFont typeface="+mj-lt"/>
                <a:buAutoNum type="arabicPeriod"/>
              </a:pPr>
              <a:r>
                <a:rPr lang="es-ES" sz="1100" dirty="0">
                  <a:latin typeface="Raleway" pitchFamily="2" charset="0"/>
                </a:rPr>
                <a:t>El contenido de este capítulo debe interpretarse sin perjuicio de la concesión de autorizaciones de residencia temporal por circunstancias excepcionales previstas en los artículos 31bis, 59 y 59bis de la Ley Orgánica 4/2000, de 11 de enero. Igualmente, podrán concederse otras autorizaciones de residencia temporal por circunstancias excepcionales en los términos establecidos en la disposición adicional segunda.</a:t>
              </a:r>
              <a:r>
                <a:rPr lang="es-ES" sz="1100" b="0" i="0" dirty="0">
                  <a:solidFill>
                    <a:srgbClr val="000000"/>
                  </a:solidFill>
                  <a:effectLst/>
                  <a:latin typeface="Raleway" pitchFamily="2" charset="0"/>
                </a:rPr>
                <a:t> </a:t>
              </a:r>
            </a:p>
          </p:txBody>
        </p:sp>
      </p:grpSp>
    </p:spTree>
    <p:extLst>
      <p:ext uri="{BB962C8B-B14F-4D97-AF65-F5344CB8AC3E}">
        <p14:creationId xmlns:p14="http://schemas.microsoft.com/office/powerpoint/2010/main" val="2042384113"/>
      </p:ext>
    </p:extLst>
  </p:cSld>
  <p:clrMapOvr>
    <a:masterClrMapping/>
  </p:clrMapOvr>
</p:sld>
</file>

<file path=ppt/theme/theme1.xml><?xml version="1.0" encoding="utf-8"?>
<a:theme xmlns:a="http://schemas.openxmlformats.org/drawingml/2006/main" name="Dividendo">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SIGA 98">
      <a:majorFont>
        <a:latin typeface="Arial"/>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C790FF41B5D944F863EABC84E708FEE" ma:contentTypeVersion="10" ma:contentTypeDescription="Crear nuevo documento." ma:contentTypeScope="" ma:versionID="b0062e170a8f729cf285a621ce91c661">
  <xsd:schema xmlns:xsd="http://www.w3.org/2001/XMLSchema" xmlns:xs="http://www.w3.org/2001/XMLSchema" xmlns:p="http://schemas.microsoft.com/office/2006/metadata/properties" xmlns:ns3="e6040f75-acaf-45dd-9573-d4b6bfb874b1" xmlns:ns4="5679a55c-3f44-40d6-b8af-fb980defec0d" targetNamespace="http://schemas.microsoft.com/office/2006/metadata/properties" ma:root="true" ma:fieldsID="4bf82ce6da9f9819f2e582b8ce1b474c" ns3:_="" ns4:_="">
    <xsd:import namespace="e6040f75-acaf-45dd-9573-d4b6bfb874b1"/>
    <xsd:import namespace="5679a55c-3f44-40d6-b8af-fb980defec0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040f75-acaf-45dd-9573-d4b6bfb874b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_activity" ma:index="14"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79a55c-3f44-40d6-b8af-fb980defec0d"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element name="SharingHintHash" ma:index="17"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6040f75-acaf-45dd-9573-d4b6bfb874b1" xsi:nil="true"/>
  </documentManagement>
</p:properties>
</file>

<file path=customXml/itemProps1.xml><?xml version="1.0" encoding="utf-8"?>
<ds:datastoreItem xmlns:ds="http://schemas.openxmlformats.org/officeDocument/2006/customXml" ds:itemID="{AC0DA551-88E6-4EFD-AC11-26EF0507BD54}">
  <ds:schemaRefs>
    <ds:schemaRef ds:uri="5679a55c-3f44-40d6-b8af-fb980defec0d"/>
    <ds:schemaRef ds:uri="e6040f75-acaf-45dd-9573-d4b6bfb874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8622087-7E17-4340-A2D5-B12727FB50EB}">
  <ds:schemaRefs>
    <ds:schemaRef ds:uri="http://schemas.microsoft.com/sharepoint/v3/contenttype/forms"/>
  </ds:schemaRefs>
</ds:datastoreItem>
</file>

<file path=customXml/itemProps3.xml><?xml version="1.0" encoding="utf-8"?>
<ds:datastoreItem xmlns:ds="http://schemas.openxmlformats.org/officeDocument/2006/customXml" ds:itemID="{C40C57A0-A0C1-4350-BF9C-F84E152FB380}">
  <ds:schemaRefs>
    <ds:schemaRef ds:uri="5679a55c-3f44-40d6-b8af-fb980defec0d"/>
    <ds:schemaRef ds:uri="e6040f75-acaf-45dd-9573-d4b6bfb874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TM03457464[[fn=Dividendo]]</Template>
  <TotalTime>663</TotalTime>
  <Words>2144</Words>
  <Application>Microsoft Office PowerPoint</Application>
  <PresentationFormat>Panorámica</PresentationFormat>
  <Paragraphs>244</Paragraphs>
  <Slides>33</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Aptos</vt:lpstr>
      <vt:lpstr>Arial</vt:lpstr>
      <vt:lpstr>Raleway</vt:lpstr>
      <vt:lpstr>Wingdings</vt:lpstr>
      <vt:lpstr>Wingdings 2</vt:lpstr>
      <vt:lpstr>Dividendo</vt:lpstr>
      <vt:lpstr> “La nacionalidad como trámite final de extranjería”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Presentación de PowerPoint</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Nacionalidad por residencia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Cristina Cociña</dc:creator>
  <cp:lastModifiedBy>Laura Calvo</cp:lastModifiedBy>
  <cp:revision>111</cp:revision>
  <cp:lastPrinted>2025-03-21T09:07:24Z</cp:lastPrinted>
  <dcterms:created xsi:type="dcterms:W3CDTF">2021-03-26T12:02:33Z</dcterms:created>
  <dcterms:modified xsi:type="dcterms:W3CDTF">2025-06-16T16:41:02Z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0x010100FC790FF41B5D944F863EABC84E708FEE</vt:lpwstr>
  </property>
</Properties>
</file>