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332" r:id="rId5"/>
    <p:sldId id="329" r:id="rId6"/>
    <p:sldId id="361" r:id="rId7"/>
    <p:sldId id="362"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9" r:id="rId23"/>
    <p:sldId id="380" r:id="rId24"/>
    <p:sldId id="381" r:id="rId25"/>
    <p:sldId id="383" r:id="rId26"/>
    <p:sldId id="382" r:id="rId27"/>
    <p:sldId id="378" r:id="rId28"/>
    <p:sldId id="384" r:id="rId29"/>
    <p:sldId id="385" r:id="rId30"/>
    <p:sldId id="386" r:id="rId31"/>
    <p:sldId id="387" r:id="rId32"/>
    <p:sldId id="389" r:id="rId33"/>
    <p:sldId id="388" r:id="rId34"/>
    <p:sldId id="391" r:id="rId35"/>
    <p:sldId id="390" r:id="rId36"/>
    <p:sldId id="393" r:id="rId37"/>
    <p:sldId id="394" r:id="rId38"/>
    <p:sldId id="395" r:id="rId39"/>
    <p:sldId id="398" r:id="rId40"/>
    <p:sldId id="397" r:id="rId41"/>
    <p:sldId id="396" r:id="rId42"/>
    <p:sldId id="399" r:id="rId43"/>
    <p:sldId id="401" r:id="rId44"/>
    <p:sldId id="402" r:id="rId45"/>
    <p:sldId id="403" r:id="rId46"/>
    <p:sldId id="404" r:id="rId47"/>
    <p:sldId id="405" r:id="rId48"/>
    <p:sldId id="406" r:id="rId49"/>
    <p:sldId id="407" r:id="rId50"/>
    <p:sldId id="408" r:id="rId51"/>
    <p:sldId id="409" r:id="rId52"/>
    <p:sldId id="410" r:id="rId53"/>
    <p:sldId id="412" r:id="rId54"/>
    <p:sldId id="413" r:id="rId55"/>
    <p:sldId id="414" r:id="rId56"/>
    <p:sldId id="392" r:id="rId57"/>
    <p:sldId id="411" r:id="rId58"/>
    <p:sldId id="415" r:id="rId59"/>
    <p:sldId id="416" r:id="rId60"/>
    <p:sldId id="417" r:id="rId61"/>
    <p:sldId id="418" r:id="rId62"/>
    <p:sldId id="419" r:id="rId63"/>
    <p:sldId id="420" r:id="rId64"/>
    <p:sldId id="421" r:id="rId65"/>
    <p:sldId id="422" r:id="rId66"/>
    <p:sldId id="363" r:id="rId67"/>
    <p:sldId id="32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B70B92-3330-4BD2-BF22-F75F31834FD8}">
          <p14:sldIdLst/>
        </p14:section>
        <p14:section name="Sección sin título" id="{555F71C8-9397-4481-A8A3-C7E0CAA0F383}">
          <p14:sldIdLst>
            <p14:sldId id="332"/>
            <p14:sldId id="329"/>
            <p14:sldId id="361"/>
            <p14:sldId id="362"/>
            <p14:sldId id="364"/>
            <p14:sldId id="365"/>
            <p14:sldId id="366"/>
            <p14:sldId id="367"/>
            <p14:sldId id="368"/>
            <p14:sldId id="369"/>
            <p14:sldId id="370"/>
            <p14:sldId id="371"/>
            <p14:sldId id="372"/>
            <p14:sldId id="373"/>
            <p14:sldId id="374"/>
            <p14:sldId id="375"/>
            <p14:sldId id="376"/>
            <p14:sldId id="377"/>
            <p14:sldId id="379"/>
            <p14:sldId id="380"/>
            <p14:sldId id="381"/>
            <p14:sldId id="383"/>
            <p14:sldId id="382"/>
            <p14:sldId id="378"/>
            <p14:sldId id="384"/>
            <p14:sldId id="385"/>
            <p14:sldId id="386"/>
            <p14:sldId id="387"/>
            <p14:sldId id="389"/>
            <p14:sldId id="388"/>
            <p14:sldId id="391"/>
            <p14:sldId id="390"/>
            <p14:sldId id="393"/>
            <p14:sldId id="394"/>
            <p14:sldId id="395"/>
            <p14:sldId id="398"/>
            <p14:sldId id="397"/>
            <p14:sldId id="396"/>
            <p14:sldId id="399"/>
            <p14:sldId id="401"/>
            <p14:sldId id="402"/>
            <p14:sldId id="403"/>
            <p14:sldId id="404"/>
            <p14:sldId id="405"/>
            <p14:sldId id="406"/>
            <p14:sldId id="407"/>
            <p14:sldId id="408"/>
            <p14:sldId id="409"/>
            <p14:sldId id="410"/>
            <p14:sldId id="412"/>
            <p14:sldId id="413"/>
            <p14:sldId id="414"/>
            <p14:sldId id="392"/>
            <p14:sldId id="411"/>
            <p14:sldId id="415"/>
            <p14:sldId id="416"/>
            <p14:sldId id="417"/>
            <p14:sldId id="418"/>
            <p14:sldId id="419"/>
            <p14:sldId id="420"/>
            <p14:sldId id="421"/>
            <p14:sldId id="422"/>
            <p14:sldId id="363"/>
            <p14:sldId id="320"/>
          </p14:sldIdLst>
        </p14:section>
      </p14:sectionLst>
    </p:ext>
    <p:ext uri="{EFAFB233-063F-42B5-8137-9DF3F51BA10A}">
      <p15:sldGuideLst xmlns:p15="http://schemas.microsoft.com/office/powerpoint/2012/main">
        <p15:guide id="1" orient="horz" pos="3158" userDrawn="1">
          <p15:clr>
            <a:srgbClr val="A4A3A4"/>
          </p15:clr>
        </p15:guide>
        <p15:guide id="2" pos="3840">
          <p15:clr>
            <a:srgbClr val="A4A3A4"/>
          </p15:clr>
        </p15:guide>
        <p15:guide id="3" orient="horz" pos="16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834"/>
    <a:srgbClr val="283C61"/>
    <a:srgbClr val="F0F0F0"/>
    <a:srgbClr val="EAEAEA"/>
    <a:srgbClr val="861236"/>
    <a:srgbClr val="D7D7D7"/>
    <a:srgbClr val="BEB99A"/>
    <a:srgbClr val="484C4A"/>
    <a:srgbClr val="51545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108" d="100"/>
          <a:sy n="108" d="100"/>
        </p:scale>
        <p:origin x="690" y="108"/>
      </p:cViewPr>
      <p:guideLst>
        <p:guide orient="horz" pos="3158"/>
        <p:guide pos="3840"/>
        <p:guide orient="horz" pos="1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75209" y="1464816"/>
            <a:ext cx="5820792" cy="4643022"/>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306983" y="1274722"/>
            <a:ext cx="5347670" cy="2158093"/>
          </a:xfrm>
          <a:prstGeom prst="rect">
            <a:avLst/>
          </a:prstGeom>
          <a:effectLst/>
        </p:spPr>
        <p:txBody>
          <a:bodyPr anchor="b">
            <a:normAutofit/>
          </a:bodyPr>
          <a:lstStyle>
            <a:lvl1pPr>
              <a:defRPr sz="3600">
                <a:solidFill>
                  <a:srgbClr val="861236"/>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6306983" y="3432816"/>
            <a:ext cx="5347669" cy="590321"/>
          </a:xfrm>
        </p:spPr>
        <p:txBody>
          <a:bodyPr anchor="t">
            <a:normAutofit/>
          </a:bodyPr>
          <a:lstStyle>
            <a:lvl1pPr marL="0" indent="0" algn="l">
              <a:buNone/>
              <a:defRPr sz="1600" cap="all">
                <a:solidFill>
                  <a:srgbClr val="86123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9" name="Rectangle 8">
            <a:extLst>
              <a:ext uri="{FF2B5EF4-FFF2-40B4-BE49-F238E27FC236}">
                <a16:creationId xmlns:a16="http://schemas.microsoft.com/office/drawing/2014/main" id="{66BD6455-CB3A-C56F-1E9B-2BBE3D50FE94}"/>
              </a:ext>
            </a:extLst>
          </p:cNvPr>
          <p:cNvSpPr/>
          <p:nvPr userDrawn="1"/>
        </p:nvSpPr>
        <p:spPr>
          <a:xfrm rot="5400000">
            <a:off x="213070" y="273121"/>
            <a:ext cx="1855436" cy="1309194"/>
          </a:xfrm>
          <a:prstGeom prst="rect">
            <a:avLst/>
          </a:prstGeom>
          <a:solidFill>
            <a:srgbClr val="A61834"/>
          </a:solidFill>
          <a:ln>
            <a:noFill/>
          </a:ln>
          <a:effectLst/>
        </p:spPr>
        <p:style>
          <a:lnRef idx="1">
            <a:schemeClr val="accent1"/>
          </a:lnRef>
          <a:fillRef idx="3">
            <a:schemeClr val="accent1"/>
          </a:fillRef>
          <a:effectRef idx="2">
            <a:schemeClr val="accent1"/>
          </a:effectRef>
          <a:fontRef idx="minor">
            <a:schemeClr val="lt1"/>
          </a:fontRef>
        </p:style>
      </p:sp>
      <p:sp>
        <p:nvSpPr>
          <p:cNvPr id="10" name="CuadroTexto 9">
            <a:extLst>
              <a:ext uri="{FF2B5EF4-FFF2-40B4-BE49-F238E27FC236}">
                <a16:creationId xmlns:a16="http://schemas.microsoft.com/office/drawing/2014/main" id="{972438A1-189E-46B5-0EED-ECB843A1610A}"/>
              </a:ext>
            </a:extLst>
          </p:cNvPr>
          <p:cNvSpPr txBox="1"/>
          <p:nvPr userDrawn="1"/>
        </p:nvSpPr>
        <p:spPr>
          <a:xfrm>
            <a:off x="617260" y="41412"/>
            <a:ext cx="1309194" cy="1015663"/>
          </a:xfrm>
          <a:prstGeom prst="rect">
            <a:avLst/>
          </a:prstGeom>
          <a:noFill/>
        </p:spPr>
        <p:txBody>
          <a:bodyPr wrap="square" rtlCol="0">
            <a:spAutoFit/>
          </a:bodyPr>
          <a:lstStyle/>
          <a:p>
            <a:r>
              <a:rPr lang="es-ES" sz="6000" dirty="0">
                <a:ln>
                  <a:solidFill>
                    <a:schemeClr val="bg1"/>
                  </a:solidFill>
                </a:ln>
                <a:solidFill>
                  <a:schemeClr val="bg1"/>
                </a:solidFill>
              </a:rPr>
              <a:t>SJ</a:t>
            </a:r>
          </a:p>
        </p:txBody>
      </p:sp>
      <p:pic>
        <p:nvPicPr>
          <p:cNvPr id="11" name="Imagen 10">
            <a:extLst>
              <a:ext uri="{FF2B5EF4-FFF2-40B4-BE49-F238E27FC236}">
                <a16:creationId xmlns:a16="http://schemas.microsoft.com/office/drawing/2014/main" id="{8CC0850E-D493-6F28-1EF2-36BED88B4E33}"/>
              </a:ext>
            </a:extLst>
          </p:cNvPr>
          <p:cNvPicPr>
            <a:picLocks noChangeAspect="1"/>
          </p:cNvPicPr>
          <p:nvPr userDrawn="1"/>
        </p:nvPicPr>
        <p:blipFill>
          <a:blip r:embed="rId2"/>
          <a:srcRect/>
          <a:stretch/>
        </p:blipFill>
        <p:spPr>
          <a:xfrm>
            <a:off x="10990555" y="287657"/>
            <a:ext cx="906218" cy="64819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a:prstGeom prst="rect">
            <a:avLst/>
          </a:prstGeo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6/7/2024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a:p>
        </p:txBody>
      </p:sp>
      <p:sp>
        <p:nvSpPr>
          <p:cNvPr id="8" name="CuadroTexto 7">
            <a:extLst>
              <a:ext uri="{FF2B5EF4-FFF2-40B4-BE49-F238E27FC236}">
                <a16:creationId xmlns:a16="http://schemas.microsoft.com/office/drawing/2014/main" id="{EC4B8AD3-DBA2-8A66-17C7-B4FAAEF398D7}"/>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a:solidFill>
                  <a:schemeClr val="accent1"/>
                </a:solidFill>
              </a:defRPr>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pic>
        <p:nvPicPr>
          <p:cNvPr id="8" name="Imagen 7">
            <a:extLst>
              <a:ext uri="{FF2B5EF4-FFF2-40B4-BE49-F238E27FC236}">
                <a16:creationId xmlns:a16="http://schemas.microsoft.com/office/drawing/2014/main" id="{7D383F54-0564-6B32-0045-31539796021C}"/>
              </a:ext>
            </a:extLst>
          </p:cNvPr>
          <p:cNvPicPr>
            <a:picLocks noChangeAspect="1"/>
          </p:cNvPicPr>
          <p:nvPr userDrawn="1"/>
        </p:nvPicPr>
        <p:blipFill>
          <a:blip r:embed="rId2"/>
          <a:srcRect/>
          <a:stretch/>
        </p:blipFill>
        <p:spPr>
          <a:xfrm>
            <a:off x="10950796" y="6092779"/>
            <a:ext cx="797442" cy="570393"/>
          </a:xfrm>
          <a:prstGeom prst="rect">
            <a:avLst/>
          </a:prstGeom>
        </p:spPr>
      </p:pic>
      <p:sp>
        <p:nvSpPr>
          <p:cNvPr id="5" name="CuadroTexto 4">
            <a:extLst>
              <a:ext uri="{FF2B5EF4-FFF2-40B4-BE49-F238E27FC236}">
                <a16:creationId xmlns:a16="http://schemas.microsoft.com/office/drawing/2014/main" id="{D779D975-2CAE-B58D-A530-962DBE2F74B9}"/>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2" name="Imagen 1">
            <a:extLst>
              <a:ext uri="{FF2B5EF4-FFF2-40B4-BE49-F238E27FC236}">
                <a16:creationId xmlns:a16="http://schemas.microsoft.com/office/drawing/2014/main" id="{27647E7C-AD9A-E734-17E6-C018575A9AE5}"/>
              </a:ext>
            </a:extLst>
          </p:cNvPr>
          <p:cNvPicPr>
            <a:picLocks noChangeAspect="1"/>
          </p:cNvPicPr>
          <p:nvPr userDrawn="1"/>
        </p:nvPicPr>
        <p:blipFill>
          <a:blip r:embed="rId2"/>
          <a:srcRect/>
          <a:stretch/>
        </p:blipFill>
        <p:spPr>
          <a:xfrm>
            <a:off x="10950796" y="6092779"/>
            <a:ext cx="797442" cy="570393"/>
          </a:xfrm>
          <a:prstGeom prst="rect">
            <a:avLst/>
          </a:prstGeom>
        </p:spPr>
      </p:pic>
      <p:sp>
        <p:nvSpPr>
          <p:cNvPr id="4" name="CuadroTexto 3">
            <a:extLst>
              <a:ext uri="{FF2B5EF4-FFF2-40B4-BE49-F238E27FC236}">
                <a16:creationId xmlns:a16="http://schemas.microsoft.com/office/drawing/2014/main" id="{BD034803-EE7A-1CAE-A4D5-7F2809239344}"/>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8" name="Imagen 7">
            <a:extLst>
              <a:ext uri="{FF2B5EF4-FFF2-40B4-BE49-F238E27FC236}">
                <a16:creationId xmlns:a16="http://schemas.microsoft.com/office/drawing/2014/main" id="{400A2F1E-BDCE-C73A-5F0F-885D42C0F438}"/>
              </a:ext>
            </a:extLst>
          </p:cNvPr>
          <p:cNvPicPr>
            <a:picLocks noChangeAspect="1"/>
          </p:cNvPicPr>
          <p:nvPr userDrawn="1"/>
        </p:nvPicPr>
        <p:blipFill>
          <a:blip r:embed="rId2"/>
          <a:srcRect/>
          <a:stretch/>
        </p:blipFill>
        <p:spPr>
          <a:xfrm>
            <a:off x="10990555" y="287657"/>
            <a:ext cx="906218" cy="648198"/>
          </a:xfrm>
          <a:prstGeom prst="rect">
            <a:avLst/>
          </a:prstGeom>
        </p:spPr>
      </p:pic>
      <p:sp>
        <p:nvSpPr>
          <p:cNvPr id="9" name="CuadroTexto 8">
            <a:extLst>
              <a:ext uri="{FF2B5EF4-FFF2-40B4-BE49-F238E27FC236}">
                <a16:creationId xmlns:a16="http://schemas.microsoft.com/office/drawing/2014/main" id="{7B4393F8-C5FA-8EC2-DB9E-66E681501A2F}"/>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
        <p:nvSpPr>
          <p:cNvPr id="4" name="Title Placeholder 1">
            <a:extLst>
              <a:ext uri="{FF2B5EF4-FFF2-40B4-BE49-F238E27FC236}">
                <a16:creationId xmlns:a16="http://schemas.microsoft.com/office/drawing/2014/main" id="{27792F09-0978-8038-A0CB-204042076153}"/>
              </a:ext>
            </a:extLst>
          </p:cNvPr>
          <p:cNvSpPr txBox="1">
            <a:spLocks/>
          </p:cNvSpPr>
          <p:nvPr userDrawn="1"/>
        </p:nvSpPr>
        <p:spPr>
          <a:xfrm>
            <a:off x="676192" y="96708"/>
            <a:ext cx="11029616" cy="118955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Haga clic para modificar el estilo de título del patrón</a:t>
            </a:r>
            <a:endParaRPr lang="en-US" dirty="0"/>
          </a:p>
        </p:txBody>
      </p:sp>
      <p:sp>
        <p:nvSpPr>
          <p:cNvPr id="5" name="Rectangle 8">
            <a:extLst>
              <a:ext uri="{FF2B5EF4-FFF2-40B4-BE49-F238E27FC236}">
                <a16:creationId xmlns:a16="http://schemas.microsoft.com/office/drawing/2014/main" id="{CBB4DB1F-27A1-AABC-7B41-C87D5AFCE448}"/>
              </a:ext>
            </a:extLst>
          </p:cNvPr>
          <p:cNvSpPr/>
          <p:nvPr userDrawn="1"/>
        </p:nvSpPr>
        <p:spPr>
          <a:xfrm rot="5400000">
            <a:off x="-150309" y="636501"/>
            <a:ext cx="1368000" cy="94998"/>
          </a:xfrm>
          <a:prstGeom prst="rect">
            <a:avLst/>
          </a:prstGeom>
          <a:solidFill>
            <a:srgbClr val="A61834"/>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a:prstGeom prst="rect">
            <a:avLst/>
          </a:prstGeo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6/7/2024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a:p>
        </p:txBody>
      </p:sp>
      <p:sp>
        <p:nvSpPr>
          <p:cNvPr id="7" name="CuadroTexto 6">
            <a:extLst>
              <a:ext uri="{FF2B5EF4-FFF2-40B4-BE49-F238E27FC236}">
                <a16:creationId xmlns:a16="http://schemas.microsoft.com/office/drawing/2014/main" id="{9DAD728D-C28A-030D-5130-03D35A92B82E}"/>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a:prstGeom prst="rect">
            <a:avLst/>
          </a:prstGeo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9" name="Imagen 8">
            <a:extLst>
              <a:ext uri="{FF2B5EF4-FFF2-40B4-BE49-F238E27FC236}">
                <a16:creationId xmlns:a16="http://schemas.microsoft.com/office/drawing/2014/main" id="{1D68EFAD-026F-D8F9-415B-AB9B0EA2AC05}"/>
              </a:ext>
            </a:extLst>
          </p:cNvPr>
          <p:cNvPicPr>
            <a:picLocks noChangeAspect="1"/>
          </p:cNvPicPr>
          <p:nvPr userDrawn="1"/>
        </p:nvPicPr>
        <p:blipFill>
          <a:blip r:embed="rId2"/>
          <a:srcRect/>
          <a:stretch/>
        </p:blipFill>
        <p:spPr>
          <a:xfrm>
            <a:off x="10947190" y="6087746"/>
            <a:ext cx="797442" cy="570393"/>
          </a:xfrm>
          <a:prstGeom prst="rect">
            <a:avLst/>
          </a:prstGeom>
        </p:spPr>
      </p:pic>
      <p:sp>
        <p:nvSpPr>
          <p:cNvPr id="5" name="CuadroTexto 4">
            <a:extLst>
              <a:ext uri="{FF2B5EF4-FFF2-40B4-BE49-F238E27FC236}">
                <a16:creationId xmlns:a16="http://schemas.microsoft.com/office/drawing/2014/main" id="{BF166E48-A9A3-C4D6-240F-8C907C49C34A}"/>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a:prstGeom prst="rect">
            <a:avLst/>
          </a:prstGeo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2" name="Imagen 1">
            <a:extLst>
              <a:ext uri="{FF2B5EF4-FFF2-40B4-BE49-F238E27FC236}">
                <a16:creationId xmlns:a16="http://schemas.microsoft.com/office/drawing/2014/main" id="{81E766B8-251B-BE15-7E32-74ECE358E6A6}"/>
              </a:ext>
            </a:extLst>
          </p:cNvPr>
          <p:cNvPicPr>
            <a:picLocks noChangeAspect="1"/>
          </p:cNvPicPr>
          <p:nvPr userDrawn="1"/>
        </p:nvPicPr>
        <p:blipFill>
          <a:blip r:embed="rId2"/>
          <a:srcRect/>
          <a:stretch/>
        </p:blipFill>
        <p:spPr>
          <a:xfrm>
            <a:off x="10950796" y="6092779"/>
            <a:ext cx="797442" cy="570393"/>
          </a:xfrm>
          <a:prstGeom prst="rect">
            <a:avLst/>
          </a:prstGeom>
        </p:spPr>
      </p:pic>
      <p:sp>
        <p:nvSpPr>
          <p:cNvPr id="7" name="CuadroTexto 6">
            <a:extLst>
              <a:ext uri="{FF2B5EF4-FFF2-40B4-BE49-F238E27FC236}">
                <a16:creationId xmlns:a16="http://schemas.microsoft.com/office/drawing/2014/main" id="{FEF18E17-A680-3769-9E67-C0FB0FC992CC}"/>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C7432234-8E0B-41BD-AAC7-7DD41EAC27D0}"/>
              </a:ext>
            </a:extLst>
          </p:cNvPr>
          <p:cNvSpPr>
            <a:spLocks noGrp="1"/>
          </p:cNvSpPr>
          <p:nvPr>
            <p:ph type="ftr" sz="quarter" idx="11"/>
          </p:nvPr>
        </p:nvSpPr>
        <p:spPr/>
        <p:txBody>
          <a:bodyPr/>
          <a:lstStyle/>
          <a:p>
            <a:endParaRPr lang="en-US"/>
          </a:p>
        </p:txBody>
      </p:sp>
      <p:sp>
        <p:nvSpPr>
          <p:cNvPr id="6" name="Rectangle 6">
            <a:extLst>
              <a:ext uri="{FF2B5EF4-FFF2-40B4-BE49-F238E27FC236}">
                <a16:creationId xmlns:a16="http://schemas.microsoft.com/office/drawing/2014/main" id="{DD6E07D4-8184-44C8-8232-87E1AF20FC5D}"/>
              </a:ext>
            </a:extLst>
          </p:cNvPr>
          <p:cNvSpPr>
            <a:spLocks noChangeAspect="1"/>
          </p:cNvSpPr>
          <p:nvPr userDrawn="1"/>
        </p:nvSpPr>
        <p:spPr>
          <a:xfrm>
            <a:off x="8044873" y="599725"/>
            <a:ext cx="3701145" cy="5816950"/>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pic>
        <p:nvPicPr>
          <p:cNvPr id="7" name="Imagen 6" descr="Logotipo&#10;&#10;Descripción generada automáticamente">
            <a:extLst>
              <a:ext uri="{FF2B5EF4-FFF2-40B4-BE49-F238E27FC236}">
                <a16:creationId xmlns:a16="http://schemas.microsoft.com/office/drawing/2014/main" id="{CFAEBA42-D4A3-4E17-B43D-FE255E0103AB}"/>
              </a:ext>
            </a:extLst>
          </p:cNvPr>
          <p:cNvPicPr>
            <a:picLocks noChangeAspect="1"/>
          </p:cNvPicPr>
          <p:nvPr userDrawn="1"/>
        </p:nvPicPr>
        <p:blipFill>
          <a:blip r:embed="rId2"/>
          <a:stretch>
            <a:fillRect/>
          </a:stretch>
        </p:blipFill>
        <p:spPr>
          <a:xfrm>
            <a:off x="10740869" y="5643418"/>
            <a:ext cx="876722" cy="673518"/>
          </a:xfrm>
          <a:prstGeom prst="rect">
            <a:avLst/>
          </a:prstGeom>
        </p:spPr>
      </p:pic>
      <p:sp>
        <p:nvSpPr>
          <p:cNvPr id="2" name="CuadroTexto 1">
            <a:extLst>
              <a:ext uri="{FF2B5EF4-FFF2-40B4-BE49-F238E27FC236}">
                <a16:creationId xmlns:a16="http://schemas.microsoft.com/office/drawing/2014/main" id="{C3F59C1A-487F-5569-30B0-9BAB7BF7F2A8}"/>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extLst>
      <p:ext uri="{BB962C8B-B14F-4D97-AF65-F5344CB8AC3E}">
        <p14:creationId xmlns:p14="http://schemas.microsoft.com/office/powerpoint/2010/main" val="44926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a:prstGeom prst="rect">
            <a:avLst/>
          </a:prstGeom>
        </p:spPr>
        <p:txBody>
          <a:bodyPr/>
          <a:lstStyle/>
          <a:p>
            <a:r>
              <a:rPr lang="es-ES"/>
              <a:t>Haga clic para modificar el estilo de título del patrón</a:t>
            </a:r>
            <a:endParaRPr lang="en-US"/>
          </a:p>
        </p:txBody>
      </p:sp>
      <p:pic>
        <p:nvPicPr>
          <p:cNvPr id="2" name="Imagen 1">
            <a:extLst>
              <a:ext uri="{FF2B5EF4-FFF2-40B4-BE49-F238E27FC236}">
                <a16:creationId xmlns:a16="http://schemas.microsoft.com/office/drawing/2014/main" id="{94685721-9641-CE57-2148-E2C8AAD221F6}"/>
              </a:ext>
            </a:extLst>
          </p:cNvPr>
          <p:cNvPicPr>
            <a:picLocks noChangeAspect="1"/>
          </p:cNvPicPr>
          <p:nvPr userDrawn="1"/>
        </p:nvPicPr>
        <p:blipFill>
          <a:blip r:embed="rId2"/>
          <a:srcRect/>
          <a:stretch/>
        </p:blipFill>
        <p:spPr>
          <a:xfrm>
            <a:off x="10950796" y="6092779"/>
            <a:ext cx="797442" cy="570393"/>
          </a:xfrm>
          <a:prstGeom prst="rect">
            <a:avLst/>
          </a:prstGeom>
        </p:spPr>
      </p:pic>
      <p:sp>
        <p:nvSpPr>
          <p:cNvPr id="3" name="CuadroTexto 2">
            <a:extLst>
              <a:ext uri="{FF2B5EF4-FFF2-40B4-BE49-F238E27FC236}">
                <a16:creationId xmlns:a16="http://schemas.microsoft.com/office/drawing/2014/main" id="{42F595F5-E11A-BF26-182B-3183095CEEAD}"/>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V2">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rgbClr val="BEB99A"/>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pic>
        <p:nvPicPr>
          <p:cNvPr id="9" name="Imagen 8" descr="Logotipo&#10;&#10;Descripción generada automáticamente">
            <a:extLst>
              <a:ext uri="{FF2B5EF4-FFF2-40B4-BE49-F238E27FC236}">
                <a16:creationId xmlns:a16="http://schemas.microsoft.com/office/drawing/2014/main" id="{E54E3FEC-E9F6-4008-A112-C093661639C4}"/>
              </a:ext>
            </a:extLst>
          </p:cNvPr>
          <p:cNvPicPr>
            <a:picLocks noChangeAspect="1"/>
          </p:cNvPicPr>
          <p:nvPr userDrawn="1"/>
        </p:nvPicPr>
        <p:blipFill>
          <a:blip r:embed="rId2"/>
          <a:stretch>
            <a:fillRect/>
          </a:stretch>
        </p:blipFill>
        <p:spPr>
          <a:xfrm>
            <a:off x="10740869" y="5643418"/>
            <a:ext cx="876722" cy="673518"/>
          </a:xfrm>
          <a:prstGeom prst="rect">
            <a:avLst/>
          </a:prstGeom>
        </p:spPr>
      </p:pic>
      <p:sp>
        <p:nvSpPr>
          <p:cNvPr id="4" name="CuadroTexto 3">
            <a:extLst>
              <a:ext uri="{FF2B5EF4-FFF2-40B4-BE49-F238E27FC236}">
                <a16:creationId xmlns:a16="http://schemas.microsoft.com/office/drawing/2014/main" id="{60F08461-98DB-21BD-1DDA-B54284705CCE}"/>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
        <p:nvSpPr>
          <p:cNvPr id="5" name="CuadroTexto 4">
            <a:extLst>
              <a:ext uri="{FF2B5EF4-FFF2-40B4-BE49-F238E27FC236}">
                <a16:creationId xmlns:a16="http://schemas.microsoft.com/office/drawing/2014/main" id="{EE91EE4F-8D34-5AC5-104C-3E5BA03150AC}"/>
              </a:ext>
            </a:extLst>
          </p:cNvPr>
          <p:cNvSpPr txBox="1"/>
          <p:nvPr userDrawn="1"/>
        </p:nvSpPr>
        <p:spPr>
          <a:xfrm>
            <a:off x="413653" y="6488923"/>
            <a:ext cx="6917209" cy="246221"/>
          </a:xfrm>
          <a:prstGeom prst="rect">
            <a:avLst/>
          </a:prstGeom>
          <a:noFill/>
        </p:spPr>
        <p:txBody>
          <a:bodyPr wrap="square" rtlCol="0">
            <a:spAutoFit/>
          </a:bodyPr>
          <a:lstStyle/>
          <a:p>
            <a:r>
              <a:rPr lang="es-ES" sz="1000" i="1" dirty="0"/>
              <a:t>Copyright SIGA98 © 2024. Todos los derechos reservados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6/7/2024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a:p>
        </p:txBody>
      </p:sp>
      <p:sp>
        <p:nvSpPr>
          <p:cNvPr id="9" name="Rectangle 8"/>
          <p:cNvSpPr/>
          <p:nvPr/>
        </p:nvSpPr>
        <p:spPr>
          <a:xfrm>
            <a:off x="-5999" y="6763003"/>
            <a:ext cx="3060000" cy="94997"/>
          </a:xfrm>
          <a:prstGeom prst="rect">
            <a:avLst/>
          </a:prstGeom>
          <a:solidFill>
            <a:srgbClr val="283C61"/>
          </a:solidFill>
          <a:ln>
            <a:solidFill>
              <a:srgbClr val="BEB99A"/>
            </a:solid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55332" y="6763003"/>
            <a:ext cx="3060000" cy="93600"/>
          </a:xfrm>
          <a:prstGeom prst="rect">
            <a:avLst/>
          </a:prstGeom>
          <a:solidFill>
            <a:srgbClr val="D7D7D7"/>
          </a:solidFill>
          <a:ln>
            <a:solidFill>
              <a:srgbClr val="D7D7D7"/>
            </a:solidFill>
          </a:ln>
          <a:effectLst/>
        </p:spPr>
        <p:style>
          <a:lnRef idx="1">
            <a:schemeClr val="accent1"/>
          </a:lnRef>
          <a:fillRef idx="3">
            <a:schemeClr val="accent1"/>
          </a:fillRef>
          <a:effectRef idx="2">
            <a:schemeClr val="accent1"/>
          </a:effectRef>
          <a:fontRef idx="minor">
            <a:schemeClr val="lt1"/>
          </a:fontRef>
        </p:style>
      </p:sp>
      <p:sp>
        <p:nvSpPr>
          <p:cNvPr id="7" name="Rectangle 8">
            <a:extLst>
              <a:ext uri="{FF2B5EF4-FFF2-40B4-BE49-F238E27FC236}">
                <a16:creationId xmlns:a16="http://schemas.microsoft.com/office/drawing/2014/main" id="{8E46FA08-3604-3215-8AE2-DA8872962566}"/>
              </a:ext>
            </a:extLst>
          </p:cNvPr>
          <p:cNvSpPr/>
          <p:nvPr userDrawn="1"/>
        </p:nvSpPr>
        <p:spPr>
          <a:xfrm>
            <a:off x="6112669" y="6763003"/>
            <a:ext cx="3060000" cy="94997"/>
          </a:xfrm>
          <a:prstGeom prst="rect">
            <a:avLst/>
          </a:prstGeom>
          <a:solidFill>
            <a:srgbClr val="484C4A"/>
          </a:solidFill>
          <a:ln>
            <a:solidFill>
              <a:srgbClr val="484C4A"/>
            </a:solidFill>
          </a:ln>
          <a:effectLst/>
        </p:spPr>
        <p:style>
          <a:lnRef idx="1">
            <a:schemeClr val="accent1"/>
          </a:lnRef>
          <a:fillRef idx="3">
            <a:schemeClr val="accent1"/>
          </a:fillRef>
          <a:effectRef idx="2">
            <a:schemeClr val="accent1"/>
          </a:effectRef>
          <a:fontRef idx="minor">
            <a:schemeClr val="lt1"/>
          </a:fontRef>
        </p:style>
      </p:sp>
      <p:sp>
        <p:nvSpPr>
          <p:cNvPr id="8" name="Rectangle 10">
            <a:extLst>
              <a:ext uri="{FF2B5EF4-FFF2-40B4-BE49-F238E27FC236}">
                <a16:creationId xmlns:a16="http://schemas.microsoft.com/office/drawing/2014/main" id="{95D15B4E-EE47-AA6A-153C-A7D79E2EA514}"/>
              </a:ext>
            </a:extLst>
          </p:cNvPr>
          <p:cNvSpPr/>
          <p:nvPr userDrawn="1"/>
        </p:nvSpPr>
        <p:spPr>
          <a:xfrm>
            <a:off x="9138001" y="6763003"/>
            <a:ext cx="3060000" cy="93600"/>
          </a:xfrm>
          <a:prstGeom prst="rect">
            <a:avLst/>
          </a:prstGeom>
          <a:solidFill>
            <a:srgbClr val="A61834"/>
          </a:solidFill>
          <a:ln>
            <a:solidFill>
              <a:srgbClr val="A61834"/>
            </a:solidFill>
          </a:ln>
          <a:effectLst/>
        </p:spPr>
        <p:style>
          <a:lnRef idx="1">
            <a:schemeClr val="accent1"/>
          </a:lnRef>
          <a:fillRef idx="3">
            <a:schemeClr val="accent1"/>
          </a:fillRef>
          <a:effectRef idx="2">
            <a:schemeClr val="accent1"/>
          </a:effectRef>
          <a:fontRef idx="minor">
            <a:schemeClr val="lt1"/>
          </a:fontRef>
        </p:style>
        <p:txBody>
          <a:bodyPr/>
          <a:lstStyle/>
          <a:p>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7" r:id="rId11"/>
    <p:sldLayoutId id="214748365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51327-D806-FBB0-94D3-627EC04F60DD}"/>
              </a:ext>
            </a:extLst>
          </p:cNvPr>
          <p:cNvSpPr>
            <a:spLocks noGrp="1"/>
          </p:cNvSpPr>
          <p:nvPr>
            <p:ph type="ctrTitle"/>
          </p:nvPr>
        </p:nvSpPr>
        <p:spPr>
          <a:xfrm>
            <a:off x="6241344" y="1477886"/>
            <a:ext cx="5646586" cy="2143543"/>
          </a:xfrm>
        </p:spPr>
        <p:txBody>
          <a:bodyPr>
            <a:noAutofit/>
          </a:bodyPr>
          <a:lstStyle/>
          <a:p>
            <a:r>
              <a:rPr lang="es-ES" sz="2400" dirty="0"/>
              <a:t>Webinar de SIGAJURÍDICO</a:t>
            </a:r>
            <a:r>
              <a:rPr lang="es-ES" sz="3200" dirty="0"/>
              <a:t> </a:t>
            </a:r>
            <a:br>
              <a:rPr lang="es-ES" sz="3200" dirty="0">
                <a:solidFill>
                  <a:schemeClr val="tx1">
                    <a:lumMod val="50000"/>
                    <a:lumOff val="50000"/>
                  </a:schemeClr>
                </a:solidFill>
              </a:rPr>
            </a:br>
            <a:r>
              <a:rPr lang="es-ES" sz="3200" dirty="0">
                <a:solidFill>
                  <a:schemeClr val="tx1">
                    <a:lumMod val="50000"/>
                    <a:lumOff val="50000"/>
                  </a:schemeClr>
                </a:solidFill>
              </a:rPr>
              <a:t>“Facturación electrónica”</a:t>
            </a:r>
            <a:endParaRPr lang="es-ES" sz="3200" dirty="0"/>
          </a:p>
        </p:txBody>
      </p:sp>
      <p:sp>
        <p:nvSpPr>
          <p:cNvPr id="5" name="CuadroTexto 4">
            <a:extLst>
              <a:ext uri="{FF2B5EF4-FFF2-40B4-BE49-F238E27FC236}">
                <a16:creationId xmlns:a16="http://schemas.microsoft.com/office/drawing/2014/main" id="{9F0FBB87-E6AB-397D-CF9C-A3E7C3946AF3}"/>
              </a:ext>
            </a:extLst>
          </p:cNvPr>
          <p:cNvSpPr txBox="1"/>
          <p:nvPr/>
        </p:nvSpPr>
        <p:spPr>
          <a:xfrm>
            <a:off x="705719" y="3000684"/>
            <a:ext cx="4859323" cy="2422202"/>
          </a:xfrm>
          <a:prstGeom prst="rect">
            <a:avLst/>
          </a:prstGeom>
          <a:noFill/>
        </p:spPr>
        <p:txBody>
          <a:bodyPr wrap="square" rtlCol="0">
            <a:spAutoFit/>
          </a:bodyPr>
          <a:lstStyle/>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Marco legal actual.</a:t>
            </a:r>
            <a:endParaRPr lang="es-ES" sz="1200" dirty="0">
              <a:solidFill>
                <a:srgbClr val="484C4A"/>
              </a:solidFill>
              <a:effectLst/>
              <a:ea typeface="Aptos" panose="020B0004020202020204" pitchFamily="34" charset="0"/>
            </a:endParaRPr>
          </a:p>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La reforma que viene.</a:t>
            </a:r>
            <a:endParaRPr lang="es-ES" sz="1200" dirty="0">
              <a:solidFill>
                <a:srgbClr val="484C4A"/>
              </a:solidFill>
              <a:effectLst/>
              <a:ea typeface="Aptos" panose="020B0004020202020204" pitchFamily="34" charset="0"/>
            </a:endParaRPr>
          </a:p>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Plazos de implantación.</a:t>
            </a:r>
            <a:endParaRPr lang="es-ES" sz="1200" dirty="0">
              <a:solidFill>
                <a:srgbClr val="484C4A"/>
              </a:solidFill>
              <a:effectLst/>
              <a:ea typeface="Aptos" panose="020B0004020202020204" pitchFamily="34" charset="0"/>
            </a:endParaRPr>
          </a:p>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El nuevo marco legal tras la reforma.</a:t>
            </a:r>
            <a:endParaRPr lang="es-ES" sz="1200" dirty="0">
              <a:solidFill>
                <a:srgbClr val="484C4A"/>
              </a:solidFill>
              <a:effectLst/>
              <a:ea typeface="Aptos" panose="020B0004020202020204" pitchFamily="34" charset="0"/>
            </a:endParaRPr>
          </a:p>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Obligados y sus obligaciones.</a:t>
            </a:r>
            <a:endParaRPr lang="es-ES" sz="1200" dirty="0">
              <a:solidFill>
                <a:srgbClr val="484C4A"/>
              </a:solidFill>
              <a:effectLst/>
              <a:ea typeface="Aptos" panose="020B0004020202020204" pitchFamily="34" charset="0"/>
            </a:endParaRPr>
          </a:p>
          <a:p>
            <a:pPr marL="342900" lvl="0" indent="-342900">
              <a:spcBef>
                <a:spcPts val="600"/>
              </a:spcBef>
              <a:spcAft>
                <a:spcPts val="600"/>
              </a:spcAft>
              <a:buFont typeface="+mj-lt"/>
              <a:buAutoNum type="arabicPeriod"/>
              <a:tabLst>
                <a:tab pos="457200" algn="l"/>
              </a:tabLst>
            </a:pPr>
            <a:r>
              <a:rPr lang="es-ES" sz="1200" dirty="0">
                <a:solidFill>
                  <a:srgbClr val="484C4A"/>
                </a:solidFill>
                <a:effectLst/>
                <a:ea typeface="Times New Roman" panose="02020603050405020304" pitchFamily="18" charset="0"/>
              </a:rPr>
              <a:t>Los sistemas de verificación electrónica y las atribuciones de la AEAT.</a:t>
            </a:r>
            <a:endParaRPr lang="es-ES" sz="1200" dirty="0">
              <a:solidFill>
                <a:srgbClr val="484C4A"/>
              </a:solidFill>
              <a:effectLst/>
              <a:ea typeface="Aptos" panose="020B0004020202020204" pitchFamily="34" charset="0"/>
            </a:endParaRPr>
          </a:p>
          <a:p>
            <a:pPr marL="266700" lvl="0" indent="-180975">
              <a:lnSpc>
                <a:spcPct val="107000"/>
              </a:lnSpc>
              <a:spcAft>
                <a:spcPts val="800"/>
              </a:spcAft>
              <a:buFont typeface="+mj-lt"/>
              <a:buAutoNum type="arabicPeriod"/>
            </a:pPr>
            <a:endParaRPr lang="es-ES" sz="12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267BD2C-FC79-9422-175F-B33E9FE4545B}"/>
              </a:ext>
            </a:extLst>
          </p:cNvPr>
          <p:cNvSpPr txBox="1"/>
          <p:nvPr/>
        </p:nvSpPr>
        <p:spPr>
          <a:xfrm>
            <a:off x="664512" y="2549658"/>
            <a:ext cx="4941736" cy="307777"/>
          </a:xfrm>
          <a:prstGeom prst="rect">
            <a:avLst/>
          </a:prstGeom>
          <a:noFill/>
        </p:spPr>
        <p:txBody>
          <a:bodyPr wrap="square" rtlCol="0">
            <a:spAutoFit/>
          </a:bodyPr>
          <a:lstStyle/>
          <a:p>
            <a:r>
              <a:rPr lang="es-ES" sz="1400" b="1" dirty="0">
                <a:solidFill>
                  <a:srgbClr val="A61834"/>
                </a:solidFill>
              </a:rPr>
              <a:t>PROGRAMA</a:t>
            </a:r>
          </a:p>
        </p:txBody>
      </p:sp>
      <p:grpSp>
        <p:nvGrpSpPr>
          <p:cNvPr id="9" name="Grupo 8">
            <a:extLst>
              <a:ext uri="{FF2B5EF4-FFF2-40B4-BE49-F238E27FC236}">
                <a16:creationId xmlns:a16="http://schemas.microsoft.com/office/drawing/2014/main" id="{773BA22D-6576-6F59-D59B-34B55C840CFF}"/>
              </a:ext>
            </a:extLst>
          </p:cNvPr>
          <p:cNvGrpSpPr/>
          <p:nvPr/>
        </p:nvGrpSpPr>
        <p:grpSpPr>
          <a:xfrm>
            <a:off x="6405065" y="4178560"/>
            <a:ext cx="5568590" cy="1408023"/>
            <a:chOff x="6405065" y="4178560"/>
            <a:chExt cx="5568590" cy="1408023"/>
          </a:xfrm>
        </p:grpSpPr>
        <p:sp>
          <p:nvSpPr>
            <p:cNvPr id="3" name="CuadroTexto 2">
              <a:extLst>
                <a:ext uri="{FF2B5EF4-FFF2-40B4-BE49-F238E27FC236}">
                  <a16:creationId xmlns:a16="http://schemas.microsoft.com/office/drawing/2014/main" id="{977D8AAA-4485-2790-7F12-C763351AC1F1}"/>
                </a:ext>
              </a:extLst>
            </p:cNvPr>
            <p:cNvSpPr txBox="1"/>
            <p:nvPr/>
          </p:nvSpPr>
          <p:spPr>
            <a:xfrm>
              <a:off x="6853200" y="4186200"/>
              <a:ext cx="5120455" cy="1400383"/>
            </a:xfrm>
            <a:prstGeom prst="rect">
              <a:avLst/>
            </a:prstGeom>
            <a:noFill/>
          </p:spPr>
          <p:txBody>
            <a:bodyPr wrap="square" rtlCol="0">
              <a:spAutoFit/>
            </a:bodyPr>
            <a:lstStyle/>
            <a:p>
              <a:pPr>
                <a:lnSpc>
                  <a:spcPct val="150000"/>
                </a:lnSpc>
                <a:spcBef>
                  <a:spcPts val="600"/>
                </a:spcBef>
                <a:spcAft>
                  <a:spcPts val="600"/>
                </a:spcAft>
              </a:pPr>
              <a:r>
                <a:rPr lang="es-ES" sz="1200" dirty="0">
                  <a:solidFill>
                    <a:schemeClr val="tx1">
                      <a:lumMod val="65000"/>
                      <a:lumOff val="35000"/>
                    </a:schemeClr>
                  </a:solidFill>
                </a:rPr>
                <a:t>Jueves, 06 de junio de 2024. </a:t>
              </a:r>
            </a:p>
            <a:p>
              <a:pPr>
                <a:lnSpc>
                  <a:spcPct val="150000"/>
                </a:lnSpc>
                <a:spcBef>
                  <a:spcPts val="600"/>
                </a:spcBef>
                <a:spcAft>
                  <a:spcPts val="600"/>
                </a:spcAft>
              </a:pPr>
              <a:r>
                <a:rPr lang="es-ES" sz="1200" dirty="0">
                  <a:solidFill>
                    <a:schemeClr val="tx1">
                      <a:lumMod val="65000"/>
                      <a:lumOff val="35000"/>
                    </a:schemeClr>
                  </a:solidFill>
                </a:rPr>
                <a:t>De 16:00 a 18:30 horas</a:t>
              </a:r>
            </a:p>
            <a:p>
              <a:pPr>
                <a:spcBef>
                  <a:spcPts val="600"/>
                </a:spcBef>
              </a:pPr>
              <a:r>
                <a:rPr lang="es-ES" sz="1200" b="1" dirty="0">
                  <a:solidFill>
                    <a:schemeClr val="tx1">
                      <a:lumMod val="65000"/>
                      <a:lumOff val="35000"/>
                    </a:schemeClr>
                  </a:solidFill>
                </a:rPr>
                <a:t>Ponente: </a:t>
              </a:r>
              <a:r>
                <a:rPr lang="es-ES" sz="1200" dirty="0">
                  <a:solidFill>
                    <a:schemeClr val="tx1">
                      <a:lumMod val="65000"/>
                      <a:lumOff val="35000"/>
                    </a:schemeClr>
                  </a:solidFill>
                </a:rPr>
                <a:t>Josep María Paños Pascual.</a:t>
              </a:r>
            </a:p>
            <a:p>
              <a:pPr>
                <a:spcBef>
                  <a:spcPts val="600"/>
                </a:spcBef>
              </a:pPr>
              <a:r>
                <a:rPr lang="es-ES" sz="1200" dirty="0">
                  <a:solidFill>
                    <a:schemeClr val="tx1">
                      <a:lumMod val="65000"/>
                      <a:lumOff val="35000"/>
                    </a:schemeClr>
                  </a:solidFill>
                </a:rPr>
                <a:t>	      Abogado y gestor administrativo</a:t>
              </a:r>
            </a:p>
          </p:txBody>
        </p:sp>
        <p:pic>
          <p:nvPicPr>
            <p:cNvPr id="10" name="Gráfico 9" descr="Calendario mensual contorno">
              <a:extLst>
                <a:ext uri="{FF2B5EF4-FFF2-40B4-BE49-F238E27FC236}">
                  <a16:creationId xmlns:a16="http://schemas.microsoft.com/office/drawing/2014/main" id="{1E46F1E1-3B09-93F0-D877-F1008BD037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5065" y="4178560"/>
              <a:ext cx="396000" cy="396000"/>
            </a:xfrm>
            <a:prstGeom prst="rect">
              <a:avLst/>
            </a:prstGeom>
          </p:spPr>
        </p:pic>
        <p:pic>
          <p:nvPicPr>
            <p:cNvPr id="14" name="Gráfico 13" descr="Reloj contorno">
              <a:extLst>
                <a:ext uri="{FF2B5EF4-FFF2-40B4-BE49-F238E27FC236}">
                  <a16:creationId xmlns:a16="http://schemas.microsoft.com/office/drawing/2014/main" id="{AC577E3C-01C0-3F16-0AD6-5E0F1CF12F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5065" y="4621295"/>
              <a:ext cx="396000" cy="396000"/>
            </a:xfrm>
            <a:prstGeom prst="rect">
              <a:avLst/>
            </a:prstGeom>
          </p:spPr>
        </p:pic>
        <p:pic>
          <p:nvPicPr>
            <p:cNvPr id="8" name="Gráfico 7" descr="Trabajador de oficina contorno">
              <a:extLst>
                <a:ext uri="{FF2B5EF4-FFF2-40B4-BE49-F238E27FC236}">
                  <a16:creationId xmlns:a16="http://schemas.microsoft.com/office/drawing/2014/main" id="{953FBECD-F444-8A11-F0F8-234493A44B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5065" y="5094630"/>
              <a:ext cx="396000" cy="396000"/>
            </a:xfrm>
            <a:prstGeom prst="rect">
              <a:avLst/>
            </a:prstGeom>
          </p:spPr>
        </p:pic>
      </p:grpSp>
    </p:spTree>
    <p:extLst>
      <p:ext uri="{BB962C8B-B14F-4D97-AF65-F5344CB8AC3E}">
        <p14:creationId xmlns:p14="http://schemas.microsoft.com/office/powerpoint/2010/main" val="155125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945486"/>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Las empresas prestadoras de servicios que hemos visto antes deberán facilitar acceso a los programas necesarios para que los usuarios puedan leer, copiar, descargar e imprimir la factura electrónica de forma gratuita sin tener que acudir a otras fuentes para proveerse de las aplicaciones necesarias para ello.</a:t>
            </a:r>
          </a:p>
          <a:p>
            <a:pPr lvl="0" algn="just">
              <a:lnSpc>
                <a:spcPct val="150000"/>
              </a:lnSpc>
              <a:spcBef>
                <a:spcPts val="600"/>
              </a:spcBef>
              <a:spcAft>
                <a:spcPts val="600"/>
              </a:spcAft>
              <a:buClr>
                <a:srgbClr val="A61834"/>
              </a:buClr>
            </a:pPr>
            <a:r>
              <a:rPr lang="es-ES" sz="1400" dirty="0"/>
              <a:t>Deberán habilitar procedimientos sencillos y gratuitos para que los usuarios puedan revocar el consentimiento dado a la recepción de facturas electrónicas en cualquier momento.</a:t>
            </a:r>
          </a:p>
          <a:p>
            <a:pPr lvl="0" algn="just">
              <a:lnSpc>
                <a:spcPct val="150000"/>
              </a:lnSpc>
              <a:spcBef>
                <a:spcPts val="600"/>
              </a:spcBef>
              <a:spcAft>
                <a:spcPts val="600"/>
              </a:spcAft>
              <a:buClr>
                <a:srgbClr val="A61834"/>
              </a:buClr>
            </a:pPr>
            <a:r>
              <a:rPr lang="es-ES" sz="1400" dirty="0"/>
              <a:t>El período durante el que el cliente puede consultar sus facturas por medios electrónicos establecido en el artículo 2.1.b) no se altera porque aquel haya resuelto su contrato con la empresa o revocado su consentimiento para recibir facturas electrónicas. Tampoco caduca por esta causa su derecho a acceder a las facturas emitidas con anterioridad.</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347475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30993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Las empresas que, estando obligadas a ello, no ofrezcan a los usuarios la posibilidad de recibir facturas electrónicas o no permitan el acceso de las personas que han dejado de ser clientes a sus facturas, serán sancionadas con </a:t>
            </a:r>
            <a:r>
              <a:rPr lang="es-ES" sz="1400" b="1" dirty="0"/>
              <a:t>apercibimiento o una multa de hasta 10.000 euros.</a:t>
            </a:r>
          </a:p>
          <a:p>
            <a:pPr lvl="0" algn="just">
              <a:lnSpc>
                <a:spcPct val="150000"/>
              </a:lnSpc>
              <a:spcBef>
                <a:spcPts val="600"/>
              </a:spcBef>
              <a:spcAft>
                <a:spcPts val="600"/>
              </a:spcAft>
              <a:buClr>
                <a:srgbClr val="A61834"/>
              </a:buClr>
            </a:pPr>
            <a:r>
              <a:rPr lang="es-ES" sz="1400" b="1" dirty="0"/>
              <a:t> </a:t>
            </a:r>
            <a:r>
              <a:rPr lang="es-ES" sz="1400" dirty="0"/>
              <a:t>La sanción se determinará y graduará conforme a los criterios establecidos en el artículo 19.2 de la Ley 6/2020, de 11 de noviembre, reguladora de determinados aspectos de los servicios electrónicos de confianza. </a:t>
            </a:r>
          </a:p>
          <a:p>
            <a:pPr lvl="0" algn="just">
              <a:lnSpc>
                <a:spcPct val="150000"/>
              </a:lnSpc>
              <a:spcBef>
                <a:spcPts val="600"/>
              </a:spcBef>
              <a:spcAft>
                <a:spcPts val="600"/>
              </a:spcAft>
              <a:buClr>
                <a:srgbClr val="A61834"/>
              </a:buClr>
            </a:pPr>
            <a:r>
              <a:rPr lang="es-ES" sz="1400" dirty="0"/>
              <a:t>Idéntica sanción puede imponerse a las empresas que presten servicios al público en general de especial trascendencia económica que no cumplan las demás obligaciones previstas en el artículo 2.1. </a:t>
            </a:r>
          </a:p>
          <a:p>
            <a:pPr lvl="0" algn="just">
              <a:lnSpc>
                <a:spcPct val="150000"/>
              </a:lnSpc>
              <a:spcBef>
                <a:spcPts val="600"/>
              </a:spcBef>
              <a:spcAft>
                <a:spcPts val="600"/>
              </a:spcAft>
              <a:buClr>
                <a:srgbClr val="A61834"/>
              </a:buClr>
            </a:pPr>
            <a:r>
              <a:rPr lang="es-ES" sz="1400" dirty="0"/>
              <a:t>Es competente para imponer esta sanción la persona titular de la Secretaría de Estado de Digitalización e Inteligencia Artificial.</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359854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2FAB2B-644E-D2A1-6479-4669AB2637A0}"/>
              </a:ext>
            </a:extLst>
          </p:cNvPr>
          <p:cNvSpPr txBox="1"/>
          <p:nvPr/>
        </p:nvSpPr>
        <p:spPr>
          <a:xfrm>
            <a:off x="809624" y="2565400"/>
            <a:ext cx="10515601" cy="1397000"/>
          </a:xfrm>
          <a:prstGeom prst="rect">
            <a:avLst/>
          </a:prstGeom>
          <a:solidFill>
            <a:schemeClr val="bg2"/>
          </a:solidFill>
        </p:spPr>
        <p:txBody>
          <a:bodyPr wrap="square" rtlCol="0">
            <a:spAutoFit/>
          </a:bodyPr>
          <a:lstStyle/>
          <a:p>
            <a:endParaRPr lang="es-ES" dirty="0"/>
          </a:p>
        </p:txBody>
      </p:sp>
      <p:sp>
        <p:nvSpPr>
          <p:cNvPr id="4" name="CuadroTexto 3">
            <a:extLst>
              <a:ext uri="{FF2B5EF4-FFF2-40B4-BE49-F238E27FC236}">
                <a16:creationId xmlns:a16="http://schemas.microsoft.com/office/drawing/2014/main" id="{B2B2E009-AA79-C847-74D1-02919D9CDCF7}"/>
              </a:ext>
            </a:extLst>
          </p:cNvPr>
          <p:cNvSpPr txBox="1"/>
          <p:nvPr/>
        </p:nvSpPr>
        <p:spPr>
          <a:xfrm>
            <a:off x="1190625" y="2941966"/>
            <a:ext cx="9810750" cy="69871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El procedimiento de acreditación de la interconexión y la interoperabilidad de las plataformas se determinará reglamentariamente.</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369280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1066800" y="2399041"/>
            <a:ext cx="10059269" cy="374570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En los plazos que se indican a continuación desde la aprobación del desarrollo reglamentario de lo dispuesto en el artículo 12 de la Ley 18/2022, de 28 de septiembre, de creación y crecimiento de empresas, será obligatorio expedir factura electrónica cuando el destinatario de la operación sea empresario o profesional:</a:t>
            </a:r>
          </a:p>
          <a:p>
            <a:pPr marL="285750" lvl="0" indent="-285750" algn="just">
              <a:lnSpc>
                <a:spcPct val="150000"/>
              </a:lnSpc>
              <a:spcBef>
                <a:spcPts val="600"/>
              </a:spcBef>
              <a:spcAft>
                <a:spcPts val="600"/>
              </a:spcAft>
              <a:buClr>
                <a:srgbClr val="A61834"/>
              </a:buClr>
              <a:buFont typeface="Arial" panose="020B0604020202020204" pitchFamily="34" charset="0"/>
              <a:buChar char="•"/>
            </a:pPr>
            <a:r>
              <a:rPr lang="es-ES" sz="1400" dirty="0"/>
              <a:t>En el </a:t>
            </a:r>
            <a:r>
              <a:rPr lang="es-ES" sz="1400" b="1" dirty="0"/>
              <a:t>plazo de 1 año </a:t>
            </a:r>
            <a:r>
              <a:rPr lang="es-ES" sz="1400" dirty="0"/>
              <a:t>desde la aprobación del Reglamento que regula la factura electrónica para los empresarios y profesionales con volumen de operaciones superior a 8.000.000 de euros.</a:t>
            </a:r>
          </a:p>
          <a:p>
            <a:pPr marL="285750" lvl="0" indent="-285750" algn="just">
              <a:lnSpc>
                <a:spcPct val="150000"/>
              </a:lnSpc>
              <a:spcBef>
                <a:spcPts val="600"/>
              </a:spcBef>
              <a:spcAft>
                <a:spcPts val="600"/>
              </a:spcAft>
              <a:buClr>
                <a:srgbClr val="A61834"/>
              </a:buClr>
              <a:buFont typeface="Arial" panose="020B0604020202020204" pitchFamily="34" charset="0"/>
              <a:buChar char="•"/>
            </a:pPr>
            <a:r>
              <a:rPr lang="es-ES" sz="1400" dirty="0"/>
              <a:t>En el </a:t>
            </a:r>
            <a:r>
              <a:rPr lang="es-ES" sz="1400" b="1" dirty="0"/>
              <a:t>plazo de 2 años </a:t>
            </a:r>
            <a:r>
              <a:rPr lang="es-ES" sz="1400" dirty="0"/>
              <a:t>desde la aprobación del Reglamento que regula la factura electrónica para los empresarios y profesionales con volumen de operaciones inferior a 8.000.000 de euros.</a:t>
            </a:r>
          </a:p>
          <a:p>
            <a:pPr lvl="0" algn="just">
              <a:lnSpc>
                <a:spcPct val="150000"/>
              </a:lnSpc>
              <a:spcBef>
                <a:spcPts val="600"/>
              </a:spcBef>
              <a:spcAft>
                <a:spcPts val="600"/>
              </a:spcAft>
              <a:buClr>
                <a:srgbClr val="A61834"/>
              </a:buClr>
            </a:pPr>
            <a:r>
              <a:rPr lang="es-ES" sz="1400" dirty="0"/>
              <a:t>El citado desarrollo reglamentario se encuentra recogido en el proyecto de Real Decreto por el que se desarrolla la ley 18/2022, de 28 de septiembre, de creación y crecimiento de empresas, en lo relativo a la facturación obligatoria entre empresas y profesionales, cuyo texto fue sometido a información pública el 20 de junio de 2023.</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Plazos implantación</a:t>
            </a:r>
          </a:p>
        </p:txBody>
      </p:sp>
      <p:sp>
        <p:nvSpPr>
          <p:cNvPr id="3" name="CuadroTexto 2">
            <a:extLst>
              <a:ext uri="{FF2B5EF4-FFF2-40B4-BE49-F238E27FC236}">
                <a16:creationId xmlns:a16="http://schemas.microsoft.com/office/drawing/2014/main" id="{43399CEB-0EEB-5AB1-3BAF-F64837F4673A}"/>
              </a:ext>
            </a:extLst>
          </p:cNvPr>
          <p:cNvSpPr txBox="1"/>
          <p:nvPr/>
        </p:nvSpPr>
        <p:spPr>
          <a:xfrm>
            <a:off x="1066800" y="1892392"/>
            <a:ext cx="3123331" cy="338554"/>
          </a:xfrm>
          <a:prstGeom prst="rect">
            <a:avLst/>
          </a:prstGeom>
          <a:solidFill>
            <a:srgbClr val="A61834"/>
          </a:solidFill>
        </p:spPr>
        <p:txBody>
          <a:bodyPr wrap="square" rtlCol="0">
            <a:spAutoFit/>
          </a:bodyPr>
          <a:lstStyle/>
          <a:p>
            <a:pPr lvl="0" algn="just"/>
            <a:r>
              <a:rPr lang="es-ES" sz="1600" dirty="0">
                <a:solidFill>
                  <a:schemeClr val="bg1"/>
                </a:solidFill>
              </a:rPr>
              <a:t>Factura electrónica obligatoria</a:t>
            </a:r>
          </a:p>
        </p:txBody>
      </p:sp>
    </p:spTree>
    <p:extLst>
      <p:ext uri="{BB962C8B-B14F-4D97-AF65-F5344CB8AC3E}">
        <p14:creationId xmlns:p14="http://schemas.microsoft.com/office/powerpoint/2010/main" val="99771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416559"/>
          </a:xfrm>
          <a:prstGeom prst="rect">
            <a:avLst/>
          </a:prstGeom>
          <a:noFill/>
        </p:spPr>
        <p:txBody>
          <a:bodyPr wrap="square">
            <a:spAutoFit/>
          </a:bodyPr>
          <a:lstStyle/>
          <a:p>
            <a:pPr lvl="0" algn="just">
              <a:lnSpc>
                <a:spcPct val="150000"/>
              </a:lnSpc>
              <a:spcBef>
                <a:spcPts val="600"/>
              </a:spcBef>
              <a:spcAft>
                <a:spcPts val="600"/>
              </a:spcAft>
            </a:pPr>
            <a:r>
              <a:rPr lang="es-ES" sz="1600" dirty="0"/>
              <a:t>Lo dispuesto en el artículo 8 y 9 en relación con la obligación de informar sobre los estados de la factura, se aplicará a los empresarios cuya facturación anual sea inferior a 6.010.121,04 euros, a los 36 meses de la publicación del real decreto en el Boletín Oficial del Estado y a los profesionales cuya facturación anual sea inferior a 6.010.121,04 euros, a los 48 meses de la publicación del real decreto en el Boletín Oficial del Estado.</a:t>
            </a:r>
          </a:p>
          <a:p>
            <a:pPr lvl="0" algn="just">
              <a:lnSpc>
                <a:spcPct val="150000"/>
              </a:lnSpc>
              <a:spcBef>
                <a:spcPts val="600"/>
              </a:spcBef>
              <a:spcAft>
                <a:spcPts val="600"/>
              </a:spcAft>
            </a:pPr>
            <a:r>
              <a:rPr lang="es-ES" sz="1600" dirty="0"/>
              <a:t>Hasta el transcurso de dichos plazos, el suministro de información sobre los estados de factura revestirá carácter voluntario.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PLAZOS IMPLANTACIÓN</a:t>
            </a:r>
          </a:p>
        </p:txBody>
      </p:sp>
    </p:spTree>
    <p:extLst>
      <p:ext uri="{BB962C8B-B14F-4D97-AF65-F5344CB8AC3E}">
        <p14:creationId xmlns:p14="http://schemas.microsoft.com/office/powerpoint/2010/main" val="425970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3268652"/>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La </a:t>
            </a:r>
            <a:r>
              <a:rPr lang="es-ES" sz="1400" b="1" dirty="0"/>
              <a:t>factura electrónica </a:t>
            </a:r>
            <a:r>
              <a:rPr lang="es-ES" sz="1400" dirty="0"/>
              <a:t>es la que ha sido expedida y recibida en formato electrónico (XML, PDF, DOC…), que reemplaza al documento en papel, y conserva el mismo valor legal con unas condiciones de seguridad.</a:t>
            </a:r>
          </a:p>
          <a:p>
            <a:pPr lvl="0" algn="just">
              <a:lnSpc>
                <a:spcPct val="150000"/>
              </a:lnSpc>
              <a:spcBef>
                <a:spcPts val="600"/>
              </a:spcBef>
              <a:spcAft>
                <a:spcPts val="600"/>
              </a:spcAft>
              <a:buClr>
                <a:srgbClr val="A61834"/>
              </a:buClr>
            </a:pPr>
            <a:r>
              <a:rPr lang="es-ES" sz="1400" dirty="0"/>
              <a:t>Para garantizar la autenticidad del origen y la integridad del contenido de la factura, con el fin de establecer la necesaria conexión entre la factura y la operación que documenta, se podrá utilizar la firma electrónica avanzada, EDI y otros medios aprobados por la Agencia Tributaria que aseguran la autenticidad e integridad.</a:t>
            </a:r>
          </a:p>
          <a:p>
            <a:pPr lvl="0" algn="just">
              <a:lnSpc>
                <a:spcPct val="150000"/>
              </a:lnSpc>
              <a:spcBef>
                <a:spcPts val="600"/>
              </a:spcBef>
              <a:spcAft>
                <a:spcPts val="600"/>
              </a:spcAft>
              <a:buClr>
                <a:srgbClr val="A61834"/>
              </a:buClr>
            </a:pPr>
            <a:r>
              <a:rPr lang="es-ES" sz="1400" dirty="0"/>
              <a:t>Para enviar facturas electrónicas es necesario el consentimiento expreso o tácito del destinatario. En este último caso, por ejemplo, constatando el acceso a la página web o portal electrónico del expedidor, en el que se ponen a su disposición las facturas electrónicas y no se ha comunicado su rechazo a su recepción. En cualquier momento el destinatario que reciba facturas o documentos sustitutivos electrónicos podrá comunicar al proveedor su deseo de recibirlos en papel.</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93513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175771"/>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Obtenido el fichero de la factura con su firma, se puede enviar al destinatario por correo electrónico, por FTP…</a:t>
            </a:r>
          </a:p>
          <a:p>
            <a:pPr lvl="0" algn="just">
              <a:lnSpc>
                <a:spcPct val="150000"/>
              </a:lnSpc>
              <a:spcBef>
                <a:spcPts val="600"/>
              </a:spcBef>
              <a:spcAft>
                <a:spcPts val="600"/>
              </a:spcAft>
              <a:buClr>
                <a:srgbClr val="A61834"/>
              </a:buClr>
            </a:pPr>
            <a:r>
              <a:rPr lang="es-ES" sz="1400" dirty="0"/>
              <a:t>El destinatario debe conservar de forma ordenada, en el mismo formato y soporte original en el que éstas fueron remitidas, las facturas. Ello implica: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
        <p:nvSpPr>
          <p:cNvPr id="2" name="CuadroTexto 1">
            <a:extLst>
              <a:ext uri="{FF2B5EF4-FFF2-40B4-BE49-F238E27FC236}">
                <a16:creationId xmlns:a16="http://schemas.microsoft.com/office/drawing/2014/main" id="{30EA7BD5-33B9-AB6E-998E-097C78F53837}"/>
              </a:ext>
            </a:extLst>
          </p:cNvPr>
          <p:cNvSpPr txBox="1"/>
          <p:nvPr/>
        </p:nvSpPr>
        <p:spPr>
          <a:xfrm>
            <a:off x="3033712" y="3649713"/>
            <a:ext cx="6124575" cy="375552"/>
          </a:xfrm>
          <a:prstGeom prst="rect">
            <a:avLst/>
          </a:prstGeom>
          <a:solidFill>
            <a:schemeClr val="bg2"/>
          </a:solidFill>
        </p:spPr>
        <p:txBody>
          <a:bodyPr wrap="square" rtlCol="0">
            <a:spAutoFit/>
          </a:bodyPr>
          <a:lstStyle/>
          <a:p>
            <a:pPr lvl="0" algn="ctr">
              <a:lnSpc>
                <a:spcPct val="150000"/>
              </a:lnSpc>
              <a:spcBef>
                <a:spcPts val="1200"/>
              </a:spcBef>
              <a:spcAft>
                <a:spcPts val="1200"/>
              </a:spcAft>
              <a:buClr>
                <a:srgbClr val="A61834"/>
              </a:buClr>
            </a:pPr>
            <a:r>
              <a:rPr lang="es-ES" sz="1400" dirty="0">
                <a:solidFill>
                  <a:srgbClr val="A61834"/>
                </a:solidFill>
              </a:rPr>
              <a:t>Disponer del software que permita verificar la validez de la firma.</a:t>
            </a:r>
          </a:p>
        </p:txBody>
      </p:sp>
    </p:spTree>
    <p:extLst>
      <p:ext uri="{BB962C8B-B14F-4D97-AF65-F5344CB8AC3E}">
        <p14:creationId xmlns:p14="http://schemas.microsoft.com/office/powerpoint/2010/main" val="306069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65282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Almacenar los ficheros de las facturas y las firmas asociadas a cada una de ellas.</a:t>
            </a:r>
          </a:p>
          <a:p>
            <a:pPr lvl="0" algn="just">
              <a:lnSpc>
                <a:spcPct val="150000"/>
              </a:lnSpc>
              <a:spcBef>
                <a:spcPts val="600"/>
              </a:spcBef>
              <a:spcAft>
                <a:spcPts val="600"/>
              </a:spcAft>
              <a:buClr>
                <a:srgbClr val="A61834"/>
              </a:buClr>
            </a:pPr>
            <a:r>
              <a:rPr lang="es-ES" sz="1400" dirty="0"/>
              <a:t>Permitir el acceso completo y sin demora.</a:t>
            </a:r>
          </a:p>
          <a:p>
            <a:pPr lvl="0" algn="just">
              <a:lnSpc>
                <a:spcPct val="150000"/>
              </a:lnSpc>
              <a:spcBef>
                <a:spcPts val="600"/>
              </a:spcBef>
              <a:spcAft>
                <a:spcPts val="600"/>
              </a:spcAft>
              <a:buClr>
                <a:srgbClr val="A61834"/>
              </a:buClr>
            </a:pPr>
            <a:r>
              <a:rPr lang="es-ES" sz="1400" dirty="0"/>
              <a:t>Si se han recibido facturas en papel, el destinatario podrá optar por convertirlas y conservarlas en formato electrónico. Si se han recibido facturas en formato electrónico, el destinatario podrá optar por convertirlas y conservarlas en formato papel.</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252116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9B3B80-E0E9-3A0F-6DAE-0B86887D88A2}"/>
              </a:ext>
            </a:extLst>
          </p:cNvPr>
          <p:cNvSpPr txBox="1"/>
          <p:nvPr/>
        </p:nvSpPr>
        <p:spPr>
          <a:xfrm>
            <a:off x="800969" y="2983406"/>
            <a:ext cx="10743331" cy="1397000"/>
          </a:xfrm>
          <a:prstGeom prst="rect">
            <a:avLst/>
          </a:prstGeom>
          <a:solidFill>
            <a:schemeClr val="bg2"/>
          </a:solidFill>
        </p:spPr>
        <p:txBody>
          <a:bodyPr wrap="square" rtlCol="0">
            <a:spAutoFit/>
          </a:bodyPr>
          <a:lstStyle/>
          <a:p>
            <a:endParaRPr lang="es-ES" dirty="0"/>
          </a:p>
        </p:txBody>
      </p:sp>
      <p:sp>
        <p:nvSpPr>
          <p:cNvPr id="4" name="CuadroTexto 3">
            <a:extLst>
              <a:ext uri="{FF2B5EF4-FFF2-40B4-BE49-F238E27FC236}">
                <a16:creationId xmlns:a16="http://schemas.microsoft.com/office/drawing/2014/main" id="{B2B2E009-AA79-C847-74D1-02919D9CDCF7}"/>
              </a:ext>
            </a:extLst>
          </p:cNvPr>
          <p:cNvSpPr txBox="1"/>
          <p:nvPr/>
        </p:nvSpPr>
        <p:spPr>
          <a:xfrm>
            <a:off x="800970" y="2983406"/>
            <a:ext cx="10660214" cy="1345048"/>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Aquella factura expedida y recibida en formato electrónico entre empresarios y profesionales en la que se documenten operaciones comerciales concertadas entre ellos, que reúna las características técnicas contenidas en esta norma y en sus posibles desarrollos reglamentarios, así como en el Real Decreto 1619/2012, de 30 de noviembre, por el que se aprueba el Reglamento por el que se regulan las obligaciones de facturación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
        <p:nvSpPr>
          <p:cNvPr id="2" name="CuadroTexto 1">
            <a:extLst>
              <a:ext uri="{FF2B5EF4-FFF2-40B4-BE49-F238E27FC236}">
                <a16:creationId xmlns:a16="http://schemas.microsoft.com/office/drawing/2014/main" id="{5F0DB997-6635-6917-2CC1-13AAB0E2D793}"/>
              </a:ext>
            </a:extLst>
          </p:cNvPr>
          <p:cNvSpPr txBox="1"/>
          <p:nvPr/>
        </p:nvSpPr>
        <p:spPr>
          <a:xfrm>
            <a:off x="800969" y="2396123"/>
            <a:ext cx="6285631" cy="338554"/>
          </a:xfrm>
          <a:prstGeom prst="rect">
            <a:avLst/>
          </a:prstGeom>
          <a:solidFill>
            <a:srgbClr val="A61834"/>
          </a:solidFill>
        </p:spPr>
        <p:txBody>
          <a:bodyPr wrap="square" rtlCol="0">
            <a:spAutoFit/>
          </a:bodyPr>
          <a:lstStyle/>
          <a:p>
            <a:pPr lvl="0" algn="just"/>
            <a:r>
              <a:rPr lang="es-ES" sz="1600" dirty="0">
                <a:solidFill>
                  <a:schemeClr val="bg1"/>
                </a:solidFill>
              </a:rPr>
              <a:t>Factura electrónica obligatoria entre empresarios y profesionales</a:t>
            </a:r>
          </a:p>
        </p:txBody>
      </p:sp>
    </p:spTree>
    <p:extLst>
      <p:ext uri="{BB962C8B-B14F-4D97-AF65-F5344CB8AC3E}">
        <p14:creationId xmlns:p14="http://schemas.microsoft.com/office/powerpoint/2010/main" val="86655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303EBA-7D1B-3622-01EB-6A4C026FE402}"/>
              </a:ext>
            </a:extLst>
          </p:cNvPr>
          <p:cNvSpPr txBox="1"/>
          <p:nvPr/>
        </p:nvSpPr>
        <p:spPr>
          <a:xfrm>
            <a:off x="800969" y="2916731"/>
            <a:ext cx="10743331" cy="1397000"/>
          </a:xfrm>
          <a:prstGeom prst="rect">
            <a:avLst/>
          </a:prstGeom>
          <a:solidFill>
            <a:schemeClr val="bg2"/>
          </a:solidFill>
        </p:spPr>
        <p:txBody>
          <a:bodyPr wrap="square" rtlCol="0">
            <a:spAutoFit/>
          </a:bodyPr>
          <a:lstStyle/>
          <a:p>
            <a:endParaRPr lang="es-ES" dirty="0"/>
          </a:p>
        </p:txBody>
      </p:sp>
      <p:sp>
        <p:nvSpPr>
          <p:cNvPr id="4" name="CuadroTexto 3">
            <a:extLst>
              <a:ext uri="{FF2B5EF4-FFF2-40B4-BE49-F238E27FC236}">
                <a16:creationId xmlns:a16="http://schemas.microsoft.com/office/drawing/2014/main" id="{B2B2E009-AA79-C847-74D1-02919D9CDCF7}"/>
              </a:ext>
            </a:extLst>
          </p:cNvPr>
          <p:cNvSpPr txBox="1"/>
          <p:nvPr/>
        </p:nvSpPr>
        <p:spPr>
          <a:xfrm>
            <a:off x="842527" y="3079641"/>
            <a:ext cx="10660214" cy="69871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Infraestructura tecnológica que permite el direccionamiento de facturas electrónicas entre el emisor de la factura y su destinatario, que reúna los requisitos técnicos contenidos en esta norma y en sus posibles desarrollos reglamentarios.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
        <p:nvSpPr>
          <p:cNvPr id="2" name="CuadroTexto 1">
            <a:extLst>
              <a:ext uri="{FF2B5EF4-FFF2-40B4-BE49-F238E27FC236}">
                <a16:creationId xmlns:a16="http://schemas.microsoft.com/office/drawing/2014/main" id="{5F0DB997-6635-6917-2CC1-13AAB0E2D793}"/>
              </a:ext>
            </a:extLst>
          </p:cNvPr>
          <p:cNvSpPr txBox="1"/>
          <p:nvPr/>
        </p:nvSpPr>
        <p:spPr>
          <a:xfrm>
            <a:off x="800969" y="2396123"/>
            <a:ext cx="5142631" cy="338554"/>
          </a:xfrm>
          <a:prstGeom prst="rect">
            <a:avLst/>
          </a:prstGeom>
          <a:solidFill>
            <a:srgbClr val="A61834"/>
          </a:solidFill>
        </p:spPr>
        <p:txBody>
          <a:bodyPr wrap="square" rtlCol="0">
            <a:spAutoFit/>
          </a:bodyPr>
          <a:lstStyle/>
          <a:p>
            <a:pPr lvl="0" algn="just"/>
            <a:r>
              <a:rPr lang="es-ES" sz="1600" dirty="0">
                <a:solidFill>
                  <a:schemeClr val="bg1"/>
                </a:solidFill>
              </a:rPr>
              <a:t>Plataforma de intercambio de facturas electrónicas</a:t>
            </a:r>
          </a:p>
        </p:txBody>
      </p:sp>
    </p:spTree>
    <p:extLst>
      <p:ext uri="{BB962C8B-B14F-4D97-AF65-F5344CB8AC3E}">
        <p14:creationId xmlns:p14="http://schemas.microsoft.com/office/powerpoint/2010/main" val="285249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8D360DD-1E3D-794D-8B70-8E045ECFB06D}"/>
              </a:ext>
            </a:extLst>
          </p:cNvPr>
          <p:cNvSpPr>
            <a:spLocks noGrp="1"/>
          </p:cNvSpPr>
          <p:nvPr>
            <p:ph type="title" idx="4294967295"/>
          </p:nvPr>
        </p:nvSpPr>
        <p:spPr>
          <a:xfrm>
            <a:off x="665012" y="419099"/>
            <a:ext cx="10660213" cy="858095"/>
          </a:xfrm>
          <a:prstGeom prst="rect">
            <a:avLst/>
          </a:prstGeom>
        </p:spPr>
        <p:txBody>
          <a:bodyPr>
            <a:normAutofit/>
          </a:bodyPr>
          <a:lstStyle/>
          <a:p>
            <a:r>
              <a:rPr lang="es-ES" sz="3200" b="1" dirty="0">
                <a:solidFill>
                  <a:srgbClr val="A61834"/>
                </a:solidFill>
              </a:rPr>
              <a:t>Marco actual</a:t>
            </a:r>
          </a:p>
        </p:txBody>
      </p:sp>
      <p:sp>
        <p:nvSpPr>
          <p:cNvPr id="3" name="CuadroTexto 2">
            <a:extLst>
              <a:ext uri="{FF2B5EF4-FFF2-40B4-BE49-F238E27FC236}">
                <a16:creationId xmlns:a16="http://schemas.microsoft.com/office/drawing/2014/main" id="{30911CC9-8872-42B2-A762-0A86DECF5423}"/>
              </a:ext>
            </a:extLst>
          </p:cNvPr>
          <p:cNvSpPr txBox="1"/>
          <p:nvPr/>
        </p:nvSpPr>
        <p:spPr>
          <a:xfrm>
            <a:off x="820947" y="3895833"/>
            <a:ext cx="2915041" cy="369332"/>
          </a:xfrm>
          <a:prstGeom prst="rect">
            <a:avLst/>
          </a:prstGeom>
          <a:solidFill>
            <a:srgbClr val="A61834"/>
          </a:solidFill>
        </p:spPr>
        <p:txBody>
          <a:bodyPr wrap="square" rtlCol="0">
            <a:spAutoFit/>
          </a:bodyPr>
          <a:lstStyle/>
          <a:p>
            <a:pPr algn="ctr"/>
            <a:r>
              <a:rPr lang="es-ES" b="1" dirty="0">
                <a:solidFill>
                  <a:schemeClr val="bg1"/>
                </a:solidFill>
              </a:rPr>
              <a:t>Sistema FACTURAE</a:t>
            </a:r>
          </a:p>
        </p:txBody>
      </p:sp>
      <p:sp>
        <p:nvSpPr>
          <p:cNvPr id="5" name="CuadroTexto 4">
            <a:extLst>
              <a:ext uri="{FF2B5EF4-FFF2-40B4-BE49-F238E27FC236}">
                <a16:creationId xmlns:a16="http://schemas.microsoft.com/office/drawing/2014/main" id="{3897BD1E-1647-2873-CF53-A36695B373BA}"/>
              </a:ext>
            </a:extLst>
          </p:cNvPr>
          <p:cNvSpPr txBox="1"/>
          <p:nvPr/>
        </p:nvSpPr>
        <p:spPr>
          <a:xfrm>
            <a:off x="1895475" y="1904445"/>
            <a:ext cx="9475578" cy="1345048"/>
          </a:xfrm>
          <a:prstGeom prst="rect">
            <a:avLst/>
          </a:prstGeom>
          <a:noFill/>
        </p:spPr>
        <p:txBody>
          <a:bodyPr wrap="square" rtlCol="0">
            <a:spAutoFit/>
          </a:bodyPr>
          <a:lstStyle/>
          <a:p>
            <a:pPr algn="just">
              <a:lnSpc>
                <a:spcPct val="150000"/>
              </a:lnSpc>
              <a:spcBef>
                <a:spcPts val="600"/>
              </a:spcBef>
              <a:spcAft>
                <a:spcPts val="600"/>
              </a:spcAft>
              <a:buClr>
                <a:srgbClr val="861236"/>
              </a:buClr>
            </a:pPr>
            <a:r>
              <a:rPr lang="es-ES" sz="1400" b="1" dirty="0"/>
              <a:t>Aviso 15 de enero de 2015</a:t>
            </a:r>
            <a:r>
              <a:rPr lang="es-ES" sz="1400" dirty="0"/>
              <a:t>. A partir de esta fecha las facturas dirigidas a las Administraciones Públicas deberán ser electrónicas. Si usted es proveedor de bienes o servicios a las Administraciones Públicas, aquí le proporcionamos información sobre cómo cumplir la obligación de expedir facturas electrónicas en las relaciones contractuales con las Administraciones Públicas.</a:t>
            </a:r>
          </a:p>
        </p:txBody>
      </p:sp>
      <p:sp>
        <p:nvSpPr>
          <p:cNvPr id="7" name="CuadroTexto 6">
            <a:extLst>
              <a:ext uri="{FF2B5EF4-FFF2-40B4-BE49-F238E27FC236}">
                <a16:creationId xmlns:a16="http://schemas.microsoft.com/office/drawing/2014/main" id="{7668FA37-0CF3-34E7-52B8-4C989E7CBEFB}"/>
              </a:ext>
            </a:extLst>
          </p:cNvPr>
          <p:cNvSpPr txBox="1"/>
          <p:nvPr/>
        </p:nvSpPr>
        <p:spPr>
          <a:xfrm>
            <a:off x="820947" y="4420945"/>
            <a:ext cx="10550106" cy="698717"/>
          </a:xfrm>
          <a:prstGeom prst="rect">
            <a:avLst/>
          </a:prstGeom>
          <a:noFill/>
        </p:spPr>
        <p:txBody>
          <a:bodyPr wrap="square" rtlCol="0">
            <a:spAutoFit/>
          </a:bodyPr>
          <a:lstStyle/>
          <a:p>
            <a:pPr algn="just">
              <a:lnSpc>
                <a:spcPct val="150000"/>
              </a:lnSpc>
              <a:spcBef>
                <a:spcPts val="600"/>
              </a:spcBef>
              <a:spcAft>
                <a:spcPts val="600"/>
              </a:spcAft>
              <a:buClr>
                <a:srgbClr val="861236"/>
              </a:buClr>
            </a:pPr>
            <a:r>
              <a:rPr lang="es-ES" sz="1400" dirty="0"/>
              <a:t>La Ley 25/2013, de 27 de diciembre, de impulso de la factura electrónica y creación del registro contable de facturas en el sector público, de acuerdo con el artículo 2.</a:t>
            </a:r>
          </a:p>
        </p:txBody>
      </p:sp>
      <p:pic>
        <p:nvPicPr>
          <p:cNvPr id="10" name="Gráfico 9" descr="megáfono1 contorno">
            <a:extLst>
              <a:ext uri="{FF2B5EF4-FFF2-40B4-BE49-F238E27FC236}">
                <a16:creationId xmlns:a16="http://schemas.microsoft.com/office/drawing/2014/main" id="{B722BEC6-ED8D-6A67-ED18-CBFFF57242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1765300"/>
            <a:ext cx="914400" cy="914400"/>
          </a:xfrm>
          <a:prstGeom prst="rect">
            <a:avLst/>
          </a:prstGeom>
        </p:spPr>
      </p:pic>
    </p:spTree>
    <p:extLst>
      <p:ext uri="{BB962C8B-B14F-4D97-AF65-F5344CB8AC3E}">
        <p14:creationId xmlns:p14="http://schemas.microsoft.com/office/powerpoint/2010/main" val="20276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303EBA-7D1B-3622-01EB-6A4C026FE402}"/>
              </a:ext>
            </a:extLst>
          </p:cNvPr>
          <p:cNvSpPr txBox="1"/>
          <p:nvPr/>
        </p:nvSpPr>
        <p:spPr>
          <a:xfrm>
            <a:off x="800969" y="2916731"/>
            <a:ext cx="10743331" cy="2031325"/>
          </a:xfrm>
          <a:prstGeom prst="rect">
            <a:avLst/>
          </a:prstGeom>
          <a:solidFill>
            <a:schemeClr val="bg2"/>
          </a:solid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p:txBody>
      </p:sp>
      <p:sp>
        <p:nvSpPr>
          <p:cNvPr id="4" name="CuadroTexto 3">
            <a:extLst>
              <a:ext uri="{FF2B5EF4-FFF2-40B4-BE49-F238E27FC236}">
                <a16:creationId xmlns:a16="http://schemas.microsoft.com/office/drawing/2014/main" id="{B2B2E009-AA79-C847-74D1-02919D9CDCF7}"/>
              </a:ext>
            </a:extLst>
          </p:cNvPr>
          <p:cNvSpPr txBox="1"/>
          <p:nvPr/>
        </p:nvSpPr>
        <p:spPr>
          <a:xfrm>
            <a:off x="800969" y="3097706"/>
            <a:ext cx="10660214" cy="1668214"/>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Es el conjunto de soluciones provistas por la Agencia Estatal de Administración Tributaria para servir de infraestructura de facturación electrónicas, emisión y recepción de facturas, de aquellos empresarios o profesionales que así lo elijan y para servir de repositorio universal y obligatorio de todas las facturas electrónicas, proveyendo, así mismo, servicios generales de seguimiento del cobro en los términos de este Reglamento y opciones de descarga en línea individual o masiva para los emisores y destinatarios de las facturas y sus autorizados.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
        <p:nvSpPr>
          <p:cNvPr id="2" name="CuadroTexto 1">
            <a:extLst>
              <a:ext uri="{FF2B5EF4-FFF2-40B4-BE49-F238E27FC236}">
                <a16:creationId xmlns:a16="http://schemas.microsoft.com/office/drawing/2014/main" id="{5F0DB997-6635-6917-2CC1-13AAB0E2D793}"/>
              </a:ext>
            </a:extLst>
          </p:cNvPr>
          <p:cNvSpPr txBox="1"/>
          <p:nvPr/>
        </p:nvSpPr>
        <p:spPr>
          <a:xfrm>
            <a:off x="800969" y="2396123"/>
            <a:ext cx="5142631" cy="338554"/>
          </a:xfrm>
          <a:prstGeom prst="rect">
            <a:avLst/>
          </a:prstGeom>
          <a:solidFill>
            <a:srgbClr val="A61834"/>
          </a:solidFill>
        </p:spPr>
        <p:txBody>
          <a:bodyPr wrap="square" rtlCol="0">
            <a:spAutoFit/>
          </a:bodyPr>
          <a:lstStyle/>
          <a:p>
            <a:pPr lvl="0" algn="just"/>
            <a:r>
              <a:rPr lang="es-ES" sz="1600" dirty="0">
                <a:solidFill>
                  <a:schemeClr val="bg1"/>
                </a:solidFill>
              </a:rPr>
              <a:t>Solución Pública de Facturación Electrónica</a:t>
            </a:r>
          </a:p>
        </p:txBody>
      </p:sp>
    </p:spTree>
    <p:extLst>
      <p:ext uri="{BB962C8B-B14F-4D97-AF65-F5344CB8AC3E}">
        <p14:creationId xmlns:p14="http://schemas.microsoft.com/office/powerpoint/2010/main" val="415421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370466"/>
            <a:ext cx="10868025" cy="204722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Los empresarios y profesionales que, de conformidad con el Real Decreto 1619/2012, de 30 de noviembre, por el que se aprueba el Reglamento por el que se regulan las obligaciones de facturación, estén obligados a expedir y entregar factura por las operaciones que realicen en el desarrollo de su actividad empresarial o profesional, deberán hacerlo en formato electrónico cuando el destinatario de la operación sea un empresario o profesional.</a:t>
            </a:r>
          </a:p>
          <a:p>
            <a:pPr lvl="0" algn="just">
              <a:lnSpc>
                <a:spcPct val="150000"/>
              </a:lnSpc>
              <a:spcBef>
                <a:spcPts val="600"/>
              </a:spcBef>
              <a:spcAft>
                <a:spcPts val="600"/>
              </a:spcAft>
              <a:buClr>
                <a:srgbClr val="A61834"/>
              </a:buClr>
            </a:pPr>
            <a:r>
              <a:rPr lang="es-ES" sz="1600" dirty="0"/>
              <a:t>Por tanto, </a:t>
            </a:r>
            <a:r>
              <a:rPr lang="es-ES" sz="1600" b="1" dirty="0"/>
              <a:t>no consumidores finales.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SUJETOS OBLIGADOS</a:t>
            </a:r>
          </a:p>
        </p:txBody>
      </p:sp>
    </p:spTree>
    <p:extLst>
      <p:ext uri="{BB962C8B-B14F-4D97-AF65-F5344CB8AC3E}">
        <p14:creationId xmlns:p14="http://schemas.microsoft.com/office/powerpoint/2010/main" val="272982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407117"/>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Esta obligación no será aplicable cuando una de las dos partes de la operación no tenga en el territorio español la sede de su actividad económica, o no tenga en el mismo un establecimiento permanente al que se dirija la facturación o, en su defecto, el lugar de su domicilio o residencia habitual.</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416062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152400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que se documenten a través de facturas simplificadas emitidas al amparo de lo establecido en el artículo 4 del Reglamento por el que se regulan las obligaciones de facturación, aprobado por el Real Decreto 1619/2012, de 30 de noviembre, </a:t>
            </a:r>
            <a:r>
              <a:rPr lang="es-ES" sz="1600" b="1" dirty="0"/>
              <a:t>a menos que se trate de facturas simplificadas cualificadas a las que se refiere el artículo 7.2 de ese mismo Reglamento.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266699"/>
            <a:ext cx="10660213" cy="981076"/>
          </a:xfrm>
          <a:prstGeom prst="rect">
            <a:avLst/>
          </a:prstGeom>
        </p:spPr>
        <p:txBody>
          <a:bodyPr>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EXCEPCIONES A LA OBLIGACIÓN DE FACTURA ELECTRÓNICA</a:t>
            </a:r>
          </a:p>
        </p:txBody>
      </p:sp>
    </p:spTree>
    <p:extLst>
      <p:ext uri="{BB962C8B-B14F-4D97-AF65-F5344CB8AC3E}">
        <p14:creationId xmlns:p14="http://schemas.microsoft.com/office/powerpoint/2010/main" val="267141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143776"/>
            <a:ext cx="10868025" cy="257044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A efectos de lo dispuesto en el artículo 97.Uno de la Ley del Impuesto, cuando el destinatario de la operación sea un empresario o profesional y así lo exija, el expedidor de la factura simplificada deberá hacer constar, además, los siguientes datos:</a:t>
            </a:r>
          </a:p>
          <a:p>
            <a:pPr marL="342900" lvl="0" indent="-342900" algn="just">
              <a:lnSpc>
                <a:spcPct val="150000"/>
              </a:lnSpc>
              <a:spcBef>
                <a:spcPts val="600"/>
              </a:spcBef>
              <a:spcAft>
                <a:spcPts val="600"/>
              </a:spcAft>
              <a:buClr>
                <a:srgbClr val="A61834"/>
              </a:buClr>
              <a:buFont typeface="+mj-lt"/>
              <a:buAutoNum type="alphaLcParenR"/>
            </a:pPr>
            <a:r>
              <a:rPr lang="es-ES" sz="1600" b="1" dirty="0"/>
              <a:t>Número de Identificación Fiscal </a:t>
            </a:r>
            <a:r>
              <a:rPr lang="es-ES" sz="1600" dirty="0"/>
              <a:t>atribuido por la Administración tributaria española o, en su caso, por la de otro Estado miembro de la Unión Europea, así como el domicilio del destinatario de las operaciones.</a:t>
            </a:r>
          </a:p>
          <a:p>
            <a:pPr marL="342900" lvl="0" indent="-342900" algn="just">
              <a:lnSpc>
                <a:spcPct val="150000"/>
              </a:lnSpc>
              <a:spcBef>
                <a:spcPts val="600"/>
              </a:spcBef>
              <a:spcAft>
                <a:spcPts val="600"/>
              </a:spcAft>
              <a:buClr>
                <a:srgbClr val="A61834"/>
              </a:buClr>
              <a:buFont typeface="+mj-lt"/>
              <a:buAutoNum type="alphaLcParenR"/>
            </a:pPr>
            <a:r>
              <a:rPr lang="es-ES" sz="1600" dirty="0"/>
              <a:t>La </a:t>
            </a:r>
            <a:r>
              <a:rPr lang="es-ES" sz="1600" b="1" dirty="0"/>
              <a:t>cuota tributaria </a:t>
            </a:r>
            <a:r>
              <a:rPr lang="es-ES" sz="1600" dirty="0"/>
              <a:t>que, en su caso, se repercuta, que deberá consignarse por separado.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Artículo 7-2</a:t>
            </a:r>
          </a:p>
        </p:txBody>
      </p:sp>
    </p:spTree>
    <p:extLst>
      <p:ext uri="{BB962C8B-B14F-4D97-AF65-F5344CB8AC3E}">
        <p14:creationId xmlns:p14="http://schemas.microsoft.com/office/powerpoint/2010/main" val="39563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370466"/>
            <a:ext cx="10868025" cy="1831784"/>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 obligación de expedir factura podrá ser cumplida mediante la expedición de factura simplificada y copia de esta en cualquiera de los siguientes supuestos:</a:t>
            </a:r>
          </a:p>
          <a:p>
            <a:pPr marL="342900" lvl="0" indent="-342900" algn="just">
              <a:lnSpc>
                <a:spcPct val="150000"/>
              </a:lnSpc>
              <a:spcBef>
                <a:spcPts val="600"/>
              </a:spcBef>
              <a:spcAft>
                <a:spcPts val="600"/>
              </a:spcAft>
              <a:buClr>
                <a:srgbClr val="A61834"/>
              </a:buClr>
              <a:buFont typeface="+mj-lt"/>
              <a:buAutoNum type="alphaLcParenR"/>
            </a:pPr>
            <a:r>
              <a:rPr lang="es-ES" sz="1600" dirty="0"/>
              <a:t>Cuando su importe </a:t>
            </a:r>
            <a:r>
              <a:rPr lang="es-ES" sz="1600" b="1" dirty="0"/>
              <a:t>no exceda de 400 euros</a:t>
            </a:r>
            <a:r>
              <a:rPr lang="es-ES" sz="1600" dirty="0"/>
              <a:t>, Impuesto sobre el Valor Añadido incluido, o</a:t>
            </a:r>
          </a:p>
          <a:p>
            <a:pPr marL="342900" lvl="0" indent="-342900" algn="just">
              <a:lnSpc>
                <a:spcPct val="150000"/>
              </a:lnSpc>
              <a:spcBef>
                <a:spcPts val="600"/>
              </a:spcBef>
              <a:spcAft>
                <a:spcPts val="600"/>
              </a:spcAft>
              <a:buClr>
                <a:srgbClr val="A61834"/>
              </a:buClr>
              <a:buFont typeface="+mj-lt"/>
              <a:buAutoNum type="alphaLcParenR"/>
            </a:pPr>
            <a:r>
              <a:rPr lang="es-ES" sz="1600" dirty="0"/>
              <a:t>cuando deba expedirse una </a:t>
            </a:r>
            <a:r>
              <a:rPr lang="es-ES" sz="1600" b="1" dirty="0"/>
              <a:t>factura rectificativa</a:t>
            </a:r>
            <a:r>
              <a:rPr lang="es-ES" sz="1600" dirty="0"/>
              <a:t>.</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excepciones</a:t>
            </a:r>
          </a:p>
        </p:txBody>
      </p:sp>
    </p:spTree>
    <p:extLst>
      <p:ext uri="{BB962C8B-B14F-4D97-AF65-F5344CB8AC3E}">
        <p14:creationId xmlns:p14="http://schemas.microsoft.com/office/powerpoint/2010/main" val="97095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Sin perjuicio de lo dispuesto en el apartado anterior, los empresarios o profesionales podrán igualmente expedir factura simplificada y copia de ésta cuando su importe no exceda de 3.000 euros, Impuesto sobre el Valor Añadido incluido, en las operaciones que se describen a continuación: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68916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1987" y="2280949"/>
            <a:ext cx="10868025" cy="2299156"/>
          </a:xfrm>
          <a:prstGeom prst="rect">
            <a:avLst/>
          </a:prstGeom>
          <a:noFill/>
        </p:spPr>
        <p:txBody>
          <a:bodyPr wrap="square">
            <a:spAutoFit/>
          </a:bodyPr>
          <a:lstStyle/>
          <a:p>
            <a:pPr marL="342900" indent="-342900" algn="just">
              <a:lnSpc>
                <a:spcPct val="150000"/>
              </a:lnSpc>
              <a:spcBef>
                <a:spcPts val="600"/>
              </a:spcBef>
              <a:spcAft>
                <a:spcPts val="600"/>
              </a:spcAft>
              <a:buClr>
                <a:srgbClr val="A61834"/>
              </a:buClr>
              <a:buFont typeface="+mj-lt"/>
              <a:buAutoNum type="alphaLcParenR"/>
            </a:pPr>
            <a:r>
              <a:rPr lang="es-ES" sz="1400" dirty="0"/>
              <a:t>Ventas al por menor, incluso las realizadas por fabricantes o elaboradores de los productos entregados.</a:t>
            </a:r>
          </a:p>
          <a:p>
            <a:pPr marL="361950" algn="just">
              <a:lnSpc>
                <a:spcPct val="150000"/>
              </a:lnSpc>
              <a:spcBef>
                <a:spcPts val="600"/>
              </a:spcBef>
              <a:spcAft>
                <a:spcPts val="600"/>
              </a:spcAft>
              <a:buClr>
                <a:srgbClr val="A61834"/>
              </a:buClr>
            </a:pPr>
            <a:r>
              <a:rPr lang="es-ES" sz="1400" dirty="0"/>
              <a:t>A estos efectos, tendrán la consideración de ventas al por menor las entregas de bienes muebles corporales o semovientes en las que el destinatario de la operación no actúe como empresario o profesional, sino como consumidor final de aquellos. No se reputarán ventas al por menor las que tengan por objeto bienes que, por sus características objetivas, envasado, presentación o estado de conservación, sean principalmente de utilización empresarial o profesional</a:t>
            </a:r>
          </a:p>
          <a:p>
            <a:pPr lvl="0" algn="just">
              <a:lnSpc>
                <a:spcPct val="150000"/>
              </a:lnSpc>
              <a:spcBef>
                <a:spcPts val="600"/>
              </a:spcBef>
              <a:spcAft>
                <a:spcPts val="600"/>
              </a:spcAft>
              <a:buClr>
                <a:srgbClr val="A61834"/>
              </a:buClr>
            </a:pPr>
            <a:endParaRPr lang="es-ES" sz="1400" dirty="0"/>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321522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1894216"/>
            <a:ext cx="10868025" cy="3884205"/>
          </a:xfrm>
          <a:prstGeom prst="rect">
            <a:avLst/>
          </a:prstGeom>
          <a:noFill/>
        </p:spPr>
        <p:txBody>
          <a:bodyPr wrap="square">
            <a:spAutoFit/>
          </a:bodyPr>
          <a:lstStyle/>
          <a:p>
            <a:pPr marL="342900" lvl="0" indent="-342900" algn="just">
              <a:lnSpc>
                <a:spcPct val="150000"/>
              </a:lnSpc>
              <a:spcBef>
                <a:spcPts val="600"/>
              </a:spcBef>
              <a:spcAft>
                <a:spcPts val="600"/>
              </a:spcAft>
              <a:buClr>
                <a:srgbClr val="A61834"/>
              </a:buClr>
              <a:buFont typeface="+mj-lt"/>
              <a:buAutoNum type="alphaLcParenR" startAt="2"/>
            </a:pPr>
            <a:r>
              <a:rPr lang="es-ES" sz="1400" dirty="0"/>
              <a:t>Ventas o servicios en ambulancia.</a:t>
            </a:r>
          </a:p>
          <a:p>
            <a:pPr marL="342900" lvl="0" indent="-342900" algn="just">
              <a:lnSpc>
                <a:spcPct val="150000"/>
              </a:lnSpc>
              <a:spcBef>
                <a:spcPts val="600"/>
              </a:spcBef>
              <a:spcAft>
                <a:spcPts val="600"/>
              </a:spcAft>
              <a:buClr>
                <a:srgbClr val="A61834"/>
              </a:buClr>
              <a:buFont typeface="+mj-lt"/>
              <a:buAutoNum type="alphaLcParenR" startAt="2"/>
            </a:pPr>
            <a:r>
              <a:rPr lang="es-ES" sz="1400" dirty="0"/>
              <a:t>Ventas o servicios a domicilio del consumidor.</a:t>
            </a:r>
          </a:p>
          <a:p>
            <a:pPr marL="342900" lvl="0" indent="-342900" algn="just">
              <a:lnSpc>
                <a:spcPct val="150000"/>
              </a:lnSpc>
              <a:spcBef>
                <a:spcPts val="600"/>
              </a:spcBef>
              <a:spcAft>
                <a:spcPts val="600"/>
              </a:spcAft>
              <a:buClr>
                <a:srgbClr val="A61834"/>
              </a:buClr>
              <a:buFont typeface="+mj-lt"/>
              <a:buAutoNum type="alphaLcParenR" startAt="2"/>
            </a:pPr>
            <a:r>
              <a:rPr lang="es-ES" sz="1400" dirty="0"/>
              <a:t>Transportes de personas y sus equipajes.</a:t>
            </a:r>
          </a:p>
          <a:p>
            <a:pPr marL="342900" lvl="0" indent="-342900" algn="just">
              <a:lnSpc>
                <a:spcPct val="150000"/>
              </a:lnSpc>
              <a:spcBef>
                <a:spcPts val="600"/>
              </a:spcBef>
              <a:spcAft>
                <a:spcPts val="600"/>
              </a:spcAft>
              <a:buClr>
                <a:srgbClr val="A61834"/>
              </a:buClr>
              <a:buFont typeface="+mj-lt"/>
              <a:buAutoNum type="alphaLcParenR" startAt="2"/>
            </a:pPr>
            <a:r>
              <a:rPr lang="es-ES" sz="1400" dirty="0"/>
              <a:t>Servicios de hostelería y restauración prestados por restaurantes, bares, cafeterías, horchaterías, chocolaterías y establecimientos similares, así como el suministro de bebidas o comidas para consumir en el acto.</a:t>
            </a:r>
          </a:p>
          <a:p>
            <a:pPr marL="342900" lvl="0" indent="-342900" algn="just">
              <a:lnSpc>
                <a:spcPct val="150000"/>
              </a:lnSpc>
              <a:spcBef>
                <a:spcPts val="600"/>
              </a:spcBef>
              <a:spcAft>
                <a:spcPts val="600"/>
              </a:spcAft>
              <a:buClr>
                <a:srgbClr val="A61834"/>
              </a:buClr>
              <a:buFont typeface="+mj-lt"/>
              <a:buAutoNum type="alphaLcParenR" startAt="2"/>
            </a:pPr>
            <a:r>
              <a:rPr lang="es-ES" sz="1400" dirty="0"/>
              <a:t>Servicios prestados por salas de baile y discotecas.</a:t>
            </a:r>
          </a:p>
          <a:p>
            <a:pPr marL="342900" lvl="0" indent="-342900" algn="just">
              <a:lnSpc>
                <a:spcPct val="150000"/>
              </a:lnSpc>
              <a:spcBef>
                <a:spcPts val="600"/>
              </a:spcBef>
              <a:spcAft>
                <a:spcPts val="600"/>
              </a:spcAft>
              <a:buClr>
                <a:srgbClr val="A61834"/>
              </a:buClr>
              <a:buFont typeface="+mj-lt"/>
              <a:buAutoNum type="alphaLcParenR" startAt="2"/>
            </a:pPr>
            <a:r>
              <a:rPr lang="es-ES" sz="1400" dirty="0"/>
              <a:t>Servicios telefónicos prestados mediante la utilización de cabinas telefónicas de uso público, así como mediante tarjetas que no permitan la identificación del portador.</a:t>
            </a:r>
          </a:p>
          <a:p>
            <a:pPr marL="342900" lvl="0" indent="-342900" algn="just">
              <a:lnSpc>
                <a:spcPct val="150000"/>
              </a:lnSpc>
              <a:spcBef>
                <a:spcPts val="600"/>
              </a:spcBef>
              <a:spcAft>
                <a:spcPts val="600"/>
              </a:spcAft>
              <a:buClr>
                <a:srgbClr val="A61834"/>
              </a:buClr>
              <a:buFont typeface="+mj-lt"/>
              <a:buAutoNum type="alphaLcParenR" startAt="2"/>
            </a:pPr>
            <a:r>
              <a:rPr lang="es-ES" sz="1400" dirty="0"/>
              <a:t>Servicios de peluquería y los prestados por institutos de belleza.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117721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1103162" y="2236630"/>
            <a:ext cx="10868025" cy="2760820"/>
          </a:xfrm>
          <a:prstGeom prst="rect">
            <a:avLst/>
          </a:prstGeom>
          <a:noFill/>
        </p:spPr>
        <p:txBody>
          <a:bodyPr wrap="square">
            <a:spAutoFit/>
          </a:bodyPr>
          <a:lstStyle/>
          <a:p>
            <a:pPr marL="342900" lvl="0" indent="-342900" algn="just">
              <a:lnSpc>
                <a:spcPct val="150000"/>
              </a:lnSpc>
              <a:spcBef>
                <a:spcPts val="600"/>
              </a:spcBef>
              <a:spcAft>
                <a:spcPts val="600"/>
              </a:spcAft>
              <a:buClr>
                <a:srgbClr val="A61834"/>
              </a:buClr>
              <a:buFont typeface="+mj-lt"/>
              <a:buAutoNum type="alphaLcParenR" startAt="9"/>
            </a:pPr>
            <a:r>
              <a:rPr lang="es-ES" sz="1400" dirty="0"/>
              <a:t>Utilización de instalaciones deportivas.</a:t>
            </a:r>
          </a:p>
          <a:p>
            <a:pPr marL="342900" lvl="0" indent="-342900" algn="just">
              <a:lnSpc>
                <a:spcPct val="150000"/>
              </a:lnSpc>
              <a:spcBef>
                <a:spcPts val="600"/>
              </a:spcBef>
              <a:spcAft>
                <a:spcPts val="600"/>
              </a:spcAft>
              <a:buClr>
                <a:srgbClr val="A61834"/>
              </a:buClr>
              <a:buFont typeface="+mj-lt"/>
              <a:buAutoNum type="alphaLcParenR" startAt="9"/>
            </a:pPr>
            <a:r>
              <a:rPr lang="es-ES" sz="1400" dirty="0"/>
              <a:t>Revelado de fotografías y servicios prestados por estudios fotográficos.</a:t>
            </a:r>
          </a:p>
          <a:p>
            <a:pPr marL="342900" lvl="0" indent="-342900" algn="just">
              <a:lnSpc>
                <a:spcPct val="150000"/>
              </a:lnSpc>
              <a:spcBef>
                <a:spcPts val="600"/>
              </a:spcBef>
              <a:spcAft>
                <a:spcPts val="600"/>
              </a:spcAft>
              <a:buClr>
                <a:srgbClr val="A61834"/>
              </a:buClr>
              <a:buFont typeface="+mj-lt"/>
              <a:buAutoNum type="alphaLcParenR" startAt="9"/>
            </a:pPr>
            <a:r>
              <a:rPr lang="es-ES" sz="1400" dirty="0"/>
              <a:t>Aparcamiento y estacionamiento de vehículos.</a:t>
            </a:r>
          </a:p>
          <a:p>
            <a:pPr marL="342900" lvl="0" indent="-342900" algn="just">
              <a:lnSpc>
                <a:spcPct val="150000"/>
              </a:lnSpc>
              <a:spcBef>
                <a:spcPts val="600"/>
              </a:spcBef>
              <a:spcAft>
                <a:spcPts val="600"/>
              </a:spcAft>
              <a:buClr>
                <a:srgbClr val="A61834"/>
              </a:buClr>
              <a:buFont typeface="+mj-lt"/>
              <a:buAutoNum type="alphaLcParenR" startAt="9"/>
            </a:pPr>
            <a:r>
              <a:rPr lang="es-ES" sz="1400" dirty="0"/>
              <a:t>Alquiler de películas.</a:t>
            </a:r>
          </a:p>
          <a:p>
            <a:pPr marL="342900" lvl="0" indent="-342900" algn="just">
              <a:lnSpc>
                <a:spcPct val="150000"/>
              </a:lnSpc>
              <a:spcBef>
                <a:spcPts val="600"/>
              </a:spcBef>
              <a:spcAft>
                <a:spcPts val="600"/>
              </a:spcAft>
              <a:buClr>
                <a:srgbClr val="A61834"/>
              </a:buClr>
              <a:buFont typeface="+mj-lt"/>
              <a:buAutoNum type="alphaLcParenR" startAt="9"/>
            </a:pPr>
            <a:r>
              <a:rPr lang="es-ES" sz="1400" dirty="0"/>
              <a:t>Servicios de tintorería y lavandería.</a:t>
            </a:r>
          </a:p>
          <a:p>
            <a:pPr marL="342900" lvl="0" indent="-342900" algn="just">
              <a:lnSpc>
                <a:spcPct val="150000"/>
              </a:lnSpc>
              <a:spcBef>
                <a:spcPts val="600"/>
              </a:spcBef>
              <a:spcAft>
                <a:spcPts val="600"/>
              </a:spcAft>
              <a:buClr>
                <a:srgbClr val="A61834"/>
              </a:buClr>
              <a:buFont typeface="+mj-lt"/>
              <a:buAutoNum type="alphaLcParenR" startAt="9"/>
            </a:pPr>
            <a:r>
              <a:rPr lang="es-ES" sz="1400" dirty="0"/>
              <a:t>Utilización de autopistas de peaje.</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144371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59266A-AED2-7AFA-B0A9-4E9FCF84A03B}"/>
              </a:ext>
            </a:extLst>
          </p:cNvPr>
          <p:cNvSpPr txBox="1"/>
          <p:nvPr/>
        </p:nvSpPr>
        <p:spPr>
          <a:xfrm>
            <a:off x="693588" y="2390775"/>
            <a:ext cx="10816148" cy="2085975"/>
          </a:xfrm>
          <a:prstGeom prst="rect">
            <a:avLst/>
          </a:prstGeom>
          <a:solidFill>
            <a:schemeClr val="bg2"/>
          </a:solidFill>
        </p:spPr>
        <p:txBody>
          <a:bodyPr wrap="square" rtlCol="0">
            <a:spAutoFit/>
          </a:bodyPr>
          <a:lstStyle/>
          <a:p>
            <a:endParaRPr lang="es-ES" dirty="0"/>
          </a:p>
        </p:txBody>
      </p:sp>
      <p:sp>
        <p:nvSpPr>
          <p:cNvPr id="6" name="Título 5">
            <a:extLst>
              <a:ext uri="{FF2B5EF4-FFF2-40B4-BE49-F238E27FC236}">
                <a16:creationId xmlns:a16="http://schemas.microsoft.com/office/drawing/2014/main" id="{08D360DD-1E3D-794D-8B70-8E045ECFB06D}"/>
              </a:ext>
            </a:extLst>
          </p:cNvPr>
          <p:cNvSpPr>
            <a:spLocks noGrp="1"/>
          </p:cNvSpPr>
          <p:nvPr>
            <p:ph type="title" idx="4294967295"/>
          </p:nvPr>
        </p:nvSpPr>
        <p:spPr>
          <a:xfrm>
            <a:off x="665012" y="419099"/>
            <a:ext cx="10660213" cy="858095"/>
          </a:xfrm>
          <a:prstGeom prst="rect">
            <a:avLst/>
          </a:prstGeom>
        </p:spPr>
        <p:txBody>
          <a:bodyPr>
            <a:normAutofit/>
          </a:bodyPr>
          <a:lstStyle/>
          <a:p>
            <a:r>
              <a:rPr lang="es-ES" sz="3200" b="1" dirty="0">
                <a:solidFill>
                  <a:srgbClr val="A61834"/>
                </a:solidFill>
              </a:rPr>
              <a:t>ARTÍCULO 12 DE LA LEY 18/2022</a:t>
            </a:r>
          </a:p>
        </p:txBody>
      </p:sp>
      <p:sp>
        <p:nvSpPr>
          <p:cNvPr id="5" name="CuadroTexto 4">
            <a:extLst>
              <a:ext uri="{FF2B5EF4-FFF2-40B4-BE49-F238E27FC236}">
                <a16:creationId xmlns:a16="http://schemas.microsoft.com/office/drawing/2014/main" id="{3897BD1E-1647-2873-CF53-A36695B373BA}"/>
              </a:ext>
            </a:extLst>
          </p:cNvPr>
          <p:cNvSpPr txBox="1"/>
          <p:nvPr/>
        </p:nvSpPr>
        <p:spPr>
          <a:xfrm>
            <a:off x="820947" y="2581669"/>
            <a:ext cx="10550106" cy="1545295"/>
          </a:xfrm>
          <a:prstGeom prst="rect">
            <a:avLst/>
          </a:prstGeom>
          <a:noFill/>
        </p:spPr>
        <p:txBody>
          <a:bodyPr wrap="square" rtlCol="0">
            <a:spAutoFit/>
          </a:bodyPr>
          <a:lstStyle/>
          <a:p>
            <a:pPr lvl="0" algn="just">
              <a:lnSpc>
                <a:spcPct val="120000"/>
              </a:lnSpc>
              <a:spcBef>
                <a:spcPts val="600"/>
              </a:spcBef>
              <a:spcAft>
                <a:spcPts val="600"/>
              </a:spcAft>
            </a:pPr>
            <a:r>
              <a:rPr lang="es-ES" sz="1800" b="1" dirty="0"/>
              <a:t>Artículo 12. </a:t>
            </a:r>
            <a:r>
              <a:rPr lang="es-ES" sz="1800" dirty="0"/>
              <a:t>Modificación de la Ley 56/2007, de 28 de diciembre, de Medidas de Impulso de la Sociedad de la Información.</a:t>
            </a:r>
          </a:p>
          <a:p>
            <a:pPr lvl="0" algn="just">
              <a:lnSpc>
                <a:spcPct val="120000"/>
              </a:lnSpc>
              <a:spcBef>
                <a:spcPts val="600"/>
              </a:spcBef>
              <a:spcAft>
                <a:spcPts val="600"/>
              </a:spcAft>
            </a:pPr>
            <a:r>
              <a:rPr lang="es-ES" sz="1800" dirty="0"/>
              <a:t>Se modifica el </a:t>
            </a:r>
            <a:r>
              <a:rPr lang="es-ES" sz="1800" b="1" dirty="0"/>
              <a:t>artículo 2 bis </a:t>
            </a:r>
            <a:r>
              <a:rPr lang="es-ES" sz="1800" dirty="0"/>
              <a:t>de la Ley 56/2007, de 28 de diciembre, de Medidas de Impulso de la Sociedad de la Información, que queda redactado como sigue:</a:t>
            </a:r>
          </a:p>
        </p:txBody>
      </p:sp>
    </p:spTree>
    <p:extLst>
      <p:ext uri="{BB962C8B-B14F-4D97-AF65-F5344CB8AC3E}">
        <p14:creationId xmlns:p14="http://schemas.microsoft.com/office/powerpoint/2010/main" val="6751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04722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que se expidan voluntariamente sin que exista obligación de hacerlo de acuerdo con el Reglamento por el que se regulan las obligaciones de facturación, aprobado por el Real Decreto 1619/2012, de 30 de noviembre.</a:t>
            </a:r>
          </a:p>
          <a:p>
            <a:pPr lvl="0" algn="just">
              <a:lnSpc>
                <a:spcPct val="150000"/>
              </a:lnSpc>
              <a:spcBef>
                <a:spcPts val="600"/>
              </a:spcBef>
              <a:spcAft>
                <a:spcPts val="600"/>
              </a:spcAft>
              <a:buClr>
                <a:srgbClr val="A61834"/>
              </a:buClr>
            </a:pPr>
            <a:r>
              <a:rPr lang="es-ES" sz="1600" dirty="0"/>
              <a:t>Otras excepciones que temporal o definitivamente puedan establecerse por orden de la persona titular del Ministerio de Asuntos Económicos y Transformación Digital en atención al buen funcionamiento económico del sector concernido (dejar la puerta abierta para evitar el caos en ciertos sectores)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4002507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04722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Asimismo, se deberá expedir factura en formato electrónico cuando las partes de la operación hayan optado por el cumplimiento material de la obligación de expedir factura a través de los destinatarios de la operación o por terceros. </a:t>
            </a:r>
          </a:p>
          <a:p>
            <a:pPr lvl="0" algn="just">
              <a:lnSpc>
                <a:spcPct val="150000"/>
              </a:lnSpc>
              <a:spcBef>
                <a:spcPts val="600"/>
              </a:spcBef>
              <a:spcAft>
                <a:spcPts val="600"/>
              </a:spcAft>
              <a:buClr>
                <a:srgbClr val="A61834"/>
              </a:buClr>
            </a:pPr>
            <a:r>
              <a:rPr lang="es-ES" sz="1600" dirty="0"/>
              <a:t>En estos casos, con independencia de quién sea el tercero, el empresario, profesional o sujeto pasivo obligado a la expedición de la factura será el responsable del cumplimiento de todas las obligaciones establecidas en este real decreto.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DESARROLLO REGLAMENTARIO-PROYECTO</a:t>
            </a:r>
          </a:p>
        </p:txBody>
      </p:sp>
    </p:spTree>
    <p:extLst>
      <p:ext uri="{BB962C8B-B14F-4D97-AF65-F5344CB8AC3E}">
        <p14:creationId xmlns:p14="http://schemas.microsoft.com/office/powerpoint/2010/main" val="247399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52400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El sistema español de factura electrónica estará compuesto por el conjunto de plataformas de intercambio de facturas electrónicas de carácter privado que cumplan con los requisitos establecidos en este real decreto y por la solución pública de facturación electrónica, que cumplirá además la función de repositorio de facturas, y que será gestionada por la Agencia Estatal de Administración Tributaria.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404209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89333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empresas y los profesionales estarán obligados a emitir y transmitir las facturas electrónicas, en los términos previstos en el artículo 8 bis del Reglamento por el que se regulan las obligaciones de facturación, aprobado por el Real Decreto 1619/2012, de 30 de noviembre, a sus clientes empresarios y profesionales y a recibirlas de sus proveedores a través de alguna de las vías que forman parte del sistema español de factura electrónica señaladas en el apartado anterior.</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413760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89333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Independientemente de la vía por la que se haga llegar la factura electrónica al cliente, todos los emisores de factura electrónica que no utilicen para la facturación la solución pública de facturación electrónica, estarán obligados a remitir una copia fiel de cada factura en la sintaxis </a:t>
            </a:r>
            <a:r>
              <a:rPr lang="es-ES" sz="1600" b="1" dirty="0" err="1"/>
              <a:t>Facturae</a:t>
            </a:r>
            <a:r>
              <a:rPr lang="es-ES" sz="1600" dirty="0"/>
              <a:t> a la citada solución pública, que contenga los requisitos mínimos obligatorios definidos en el artículo 6, o en su caso 7.2, del Real Decreto 1619/2012, por el que se aprueba el Reglamento por el que se regulan las obligaciones de facturación.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1621287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262671"/>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empresas y profesionales que reciban sus facturas electrónicas, total o parcialmente, a través de una plataforma de intercambio de facturas electrónicas privadas, deberán hacer público su punto de entrada de facturas electrónicas en todas sus comunicaciones con otras empresas y profesionales y, en su caso, en su página web. En caso de que las empresas y profesionales no hayan identificado aún su punto de entrada de facturas electrónicas, se entenderá que su punto de entrada es la solución pública de facturación electrónica a la que se refiere el artículo 9 de este Real Decreto.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52432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Se entenderá que optan por la solución pública de facturación electrónica las empresas y profesionales que no opten expresamente por recibir sus facturas electrónicas a través de una plataforma de intercambio de facturas electrónicas privadas.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03504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122816"/>
            <a:ext cx="10868025" cy="2930098"/>
          </a:xfrm>
          <a:prstGeom prst="rect">
            <a:avLst/>
          </a:prstGeom>
          <a:noFill/>
        </p:spPr>
        <p:txBody>
          <a:bodyPr wrap="square">
            <a:spAutoFit/>
          </a:bodyPr>
          <a:lstStyle/>
          <a:p>
            <a:pPr lvl="0" algn="just">
              <a:lnSpc>
                <a:spcPct val="150000"/>
              </a:lnSpc>
              <a:spcBef>
                <a:spcPts val="600"/>
              </a:spcBef>
              <a:spcAft>
                <a:spcPts val="600"/>
              </a:spcAft>
            </a:pPr>
            <a:r>
              <a:rPr lang="es-ES" sz="1400" dirty="0"/>
              <a:t>Se entenderá por factura electrónica a los efectos de este Real Decreto aquel mensaje informático de carácter estructurado, ajustado al modelo semántico de datos EN16931del Comité Europeo de Normalización y bajo una de las siguientes sintaxis:</a:t>
            </a:r>
          </a:p>
          <a:p>
            <a:pPr marL="342900" lvl="0" indent="-342900" algn="just">
              <a:lnSpc>
                <a:spcPct val="150000"/>
              </a:lnSpc>
              <a:spcBef>
                <a:spcPts val="600"/>
              </a:spcBef>
              <a:spcAft>
                <a:spcPts val="600"/>
              </a:spcAft>
              <a:buClr>
                <a:srgbClr val="A61834"/>
              </a:buClr>
              <a:buFont typeface="+mj-lt"/>
              <a:buAutoNum type="alphaLcParenR"/>
            </a:pPr>
            <a:r>
              <a:rPr lang="es-ES" sz="1400" dirty="0"/>
              <a:t>Mensaje XML del CEFACT/ONU de factura aplicable a toda la industria tal como se especifica en los esquemas XML 16B (SCRDM — CII).</a:t>
            </a:r>
          </a:p>
          <a:p>
            <a:pPr marL="342900" lvl="0" indent="-342900" algn="just">
              <a:lnSpc>
                <a:spcPct val="150000"/>
              </a:lnSpc>
              <a:spcBef>
                <a:spcPts val="600"/>
              </a:spcBef>
              <a:spcAft>
                <a:spcPts val="600"/>
              </a:spcAft>
              <a:buClr>
                <a:srgbClr val="A61834"/>
              </a:buClr>
              <a:buFont typeface="+mj-lt"/>
              <a:buAutoNum type="alphaLcParenR"/>
            </a:pPr>
            <a:r>
              <a:rPr lang="es-ES" sz="1400" dirty="0"/>
              <a:t>Mensajes UBL de factura y nota de crédito tal como se definen en la norma ISO/IEC 19845:2015</a:t>
            </a:r>
          </a:p>
          <a:p>
            <a:pPr marL="342900" lvl="0" indent="-342900" algn="just">
              <a:lnSpc>
                <a:spcPct val="150000"/>
              </a:lnSpc>
              <a:spcBef>
                <a:spcPts val="600"/>
              </a:spcBef>
              <a:spcAft>
                <a:spcPts val="600"/>
              </a:spcAft>
              <a:buClr>
                <a:srgbClr val="A61834"/>
              </a:buClr>
              <a:buFont typeface="+mj-lt"/>
              <a:buAutoNum type="alphaLcParenR"/>
            </a:pPr>
            <a:r>
              <a:rPr lang="es-ES" sz="1400" dirty="0"/>
              <a:t>Mensaje EDIFACT de factura de acuerdo con la norma ISO 9735</a:t>
            </a:r>
          </a:p>
          <a:p>
            <a:pPr marL="342900" lvl="0" indent="-342900" algn="just">
              <a:lnSpc>
                <a:spcPct val="150000"/>
              </a:lnSpc>
              <a:spcBef>
                <a:spcPts val="600"/>
              </a:spcBef>
              <a:spcAft>
                <a:spcPts val="600"/>
              </a:spcAft>
              <a:buClr>
                <a:srgbClr val="A61834"/>
              </a:buClr>
              <a:buFont typeface="+mj-lt"/>
              <a:buAutoNum type="alphaLcParenR"/>
            </a:pPr>
            <a:r>
              <a:rPr lang="es-ES" sz="1400" dirty="0"/>
              <a:t>Mensaje </a:t>
            </a:r>
            <a:r>
              <a:rPr lang="es-ES" sz="1400" dirty="0" err="1"/>
              <a:t>Facturae</a:t>
            </a:r>
            <a:r>
              <a:rPr lang="es-ES" sz="1400" dirty="0"/>
              <a:t>, en la versión para facturación entre empresarios y profesionales vigente en cada momento.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60631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41655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empresas privadas deberán garantizar que se transmiten las facturas electrónicas con las sintaxis anteriores y preservar la autenticidad de su origen y su integridad.</a:t>
            </a:r>
          </a:p>
          <a:p>
            <a:pPr lvl="0" algn="just">
              <a:lnSpc>
                <a:spcPct val="150000"/>
              </a:lnSpc>
              <a:spcBef>
                <a:spcPts val="600"/>
              </a:spcBef>
              <a:spcAft>
                <a:spcPts val="600"/>
              </a:spcAft>
              <a:buClr>
                <a:srgbClr val="A61834"/>
              </a:buClr>
            </a:pPr>
            <a:r>
              <a:rPr lang="es-ES" sz="1600" dirty="0"/>
              <a:t>Todas las facturas electrónicas emitidas por medio de plataformas de factura electrónica privadas deberán estar firmadas por el emisor con firma electrónica avanzada en el sentido establecido en el artículo 10.1.a) del Real Decreto 1619/2012, de 30 de noviembre, por el que se aprueba el Reglamento por el que se regulan las obligaciones de facturación.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55555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1987" y="1713334"/>
            <a:ext cx="10868025" cy="457099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Cuando la factura electrónica firmada electrónicamente se transmita desde una plataforma de facturación electrónica privada designada por el emisor a una plataforma de facturación electrónica privada diferente designada por el destinatario de la factura, la sintaxis y especificaciones técnicas de dicha factura serán las acordadas por el emisor y destinatario de la misma. </a:t>
            </a:r>
          </a:p>
          <a:p>
            <a:pPr lvl="0" algn="just">
              <a:lnSpc>
                <a:spcPct val="150000"/>
              </a:lnSpc>
              <a:spcBef>
                <a:spcPts val="600"/>
              </a:spcBef>
              <a:spcAft>
                <a:spcPts val="600"/>
              </a:spcAft>
              <a:buClr>
                <a:srgbClr val="A61834"/>
              </a:buClr>
            </a:pPr>
            <a:r>
              <a:rPr lang="es-ES" sz="1600" dirty="0"/>
              <a:t>Será la plataforma de facturación electrónica privada designada por el emisor sobre la que recaiga, en caso de que sea necesario, la obligación de transformar el mensaje de factura electrónica antes de que quede firmado electrónicamente para que se ajuste a la sintaxis y especificaciones técnicas acordados por las partes, sin perjuicio de la preservación de la autenticidad de su origen y la integridad de su contenido. </a:t>
            </a:r>
          </a:p>
          <a:p>
            <a:pPr lvl="0" algn="just">
              <a:lnSpc>
                <a:spcPct val="150000"/>
              </a:lnSpc>
              <a:spcBef>
                <a:spcPts val="600"/>
              </a:spcBef>
              <a:spcAft>
                <a:spcPts val="600"/>
              </a:spcAft>
              <a:buClr>
                <a:srgbClr val="A61834"/>
              </a:buClr>
            </a:pPr>
            <a:r>
              <a:rPr lang="es-ES" sz="1600" dirty="0"/>
              <a:t>En ausencia de acuerdo entre las partes, la sintaxis y especificaciones técnicas a utilizar serán las mismas que se requieran para la remisión de las facturas a la solución pública de facturación.</a:t>
            </a:r>
          </a:p>
          <a:p>
            <a:pPr lvl="0" algn="just">
              <a:lnSpc>
                <a:spcPct val="150000"/>
              </a:lnSpc>
              <a:spcBef>
                <a:spcPts val="600"/>
              </a:spcBef>
              <a:spcAft>
                <a:spcPts val="600"/>
              </a:spcAft>
              <a:buClr>
                <a:srgbClr val="A61834"/>
              </a:buClr>
            </a:pPr>
            <a:endParaRPr lang="es-ES" sz="1600" dirty="0"/>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167503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1128712" y="2461749"/>
            <a:ext cx="9972675" cy="2945486"/>
          </a:xfrm>
          <a:prstGeom prst="rect">
            <a:avLst/>
          </a:prstGeom>
          <a:noFill/>
        </p:spPr>
        <p:txBody>
          <a:bodyPr wrap="square">
            <a:spAutoFit/>
          </a:bodyPr>
          <a:lstStyle/>
          <a:p>
            <a:pPr lvl="0" algn="just">
              <a:lnSpc>
                <a:spcPct val="150000"/>
              </a:lnSpc>
              <a:spcBef>
                <a:spcPts val="600"/>
              </a:spcBef>
              <a:spcAft>
                <a:spcPts val="600"/>
              </a:spcAft>
            </a:pPr>
            <a:r>
              <a:rPr lang="es-ES" sz="1400" b="1" dirty="0"/>
              <a:t>A efectos de lo dispuesto en esta ley:</a:t>
            </a:r>
          </a:p>
          <a:p>
            <a:pPr marL="0" lvl="0" indent="0" algn="just">
              <a:lnSpc>
                <a:spcPct val="150000"/>
              </a:lnSpc>
              <a:spcBef>
                <a:spcPts val="600"/>
              </a:spcBef>
              <a:spcAft>
                <a:spcPts val="600"/>
              </a:spcAft>
              <a:buNone/>
            </a:pPr>
            <a:r>
              <a:rPr lang="es-ES" sz="1400" dirty="0"/>
              <a:t>Todos los empresarios y profesionales deberán expedir, remitir y recibir facturas electrónicas en sus relaciones comerciales con otros empresarios y profesionales. El destinatario y el emisor de las facturas electrónicas deberán proporcionar información sobre los estados de la factura. (No obligatorio a consumidores finales)</a:t>
            </a:r>
          </a:p>
          <a:p>
            <a:pPr marL="0" lvl="0" indent="0" algn="just">
              <a:lnSpc>
                <a:spcPct val="150000"/>
              </a:lnSpc>
              <a:spcBef>
                <a:spcPts val="600"/>
              </a:spcBef>
              <a:spcAft>
                <a:spcPts val="600"/>
              </a:spcAft>
              <a:buNone/>
            </a:pPr>
            <a:r>
              <a:rPr lang="es-ES" sz="1400" dirty="0"/>
              <a:t>Las soluciones tecnológicas y plataformas ofrecidas por empresas proveedoras de servicios de facturación electrónica a los empresarios y profesionales deberán garantizar su interconexión e interoperabilidad gratuitas. De la misma forma, las soluciones y plataformas de facturación electrónica propias de las empresas emisoras y receptoras deberán cumplir los mismos criterios de interconexión e interoperabilidad gratuita con el resto de soluciones de facturación electrónica.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
        <p:nvSpPr>
          <p:cNvPr id="6" name="CuadroTexto 5">
            <a:extLst>
              <a:ext uri="{FF2B5EF4-FFF2-40B4-BE49-F238E27FC236}">
                <a16:creationId xmlns:a16="http://schemas.microsoft.com/office/drawing/2014/main" id="{B0D16F7F-A735-E786-783C-06624367521B}"/>
              </a:ext>
            </a:extLst>
          </p:cNvPr>
          <p:cNvSpPr txBox="1"/>
          <p:nvPr/>
        </p:nvSpPr>
        <p:spPr>
          <a:xfrm>
            <a:off x="1229594" y="1959067"/>
            <a:ext cx="5256931" cy="338554"/>
          </a:xfrm>
          <a:prstGeom prst="rect">
            <a:avLst/>
          </a:prstGeom>
          <a:solidFill>
            <a:srgbClr val="A61834"/>
          </a:solidFill>
        </p:spPr>
        <p:txBody>
          <a:bodyPr wrap="square" rtlCol="0">
            <a:spAutoFit/>
          </a:bodyPr>
          <a:lstStyle/>
          <a:p>
            <a:pPr lvl="0" algn="just"/>
            <a:r>
              <a:rPr lang="es-ES" sz="1600" dirty="0">
                <a:solidFill>
                  <a:schemeClr val="bg1"/>
                </a:solidFill>
              </a:rPr>
              <a:t>Artículo 2 bis. Factura electrónica en el sector privado.</a:t>
            </a:r>
          </a:p>
        </p:txBody>
      </p:sp>
    </p:spTree>
    <p:extLst>
      <p:ext uri="{BB962C8B-B14F-4D97-AF65-F5344CB8AC3E}">
        <p14:creationId xmlns:p14="http://schemas.microsoft.com/office/powerpoint/2010/main" val="472714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785891"/>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Independientemente de la sintaxis utilizada para intercambiar la factura electrónica a través de plataformas de intercambio de facturas electrónicas privadas, los emisores de las facturas estarán obligados a remitir una copia de la misma a la solución pública de facturación electrónica, que contenga, al menos, los contenidos obligatorios de la factura relacionados en el artículo 6, o en su caso 7.2, del Real Decreto 1619/2012, de 30 de noviembre, por el que se aprueba el Reglamento por el que se regulan las obligaciones de facturación.</a:t>
            </a:r>
          </a:p>
          <a:p>
            <a:pPr lvl="0" algn="just">
              <a:lnSpc>
                <a:spcPct val="150000"/>
              </a:lnSpc>
              <a:spcBef>
                <a:spcPts val="600"/>
              </a:spcBef>
              <a:spcAft>
                <a:spcPts val="600"/>
              </a:spcAft>
              <a:buClr>
                <a:srgbClr val="A61834"/>
              </a:buClr>
            </a:pPr>
            <a:r>
              <a:rPr lang="es-ES" sz="1600" dirty="0"/>
              <a:t>Todas las facturas electrónicas deberán identificarse con un código único que necesariamente contendrá el número de identificación fiscal del emisor; el número y serie de la factura y la fecha de expedición de la factura.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183771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1987" y="2565400"/>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Los operadores de las plataformas de facturación electrónica privada tendrán la obligación de aceptar todas las solicitudes de interconexión con cualquier otra plataforma electrónica privada que forme parte del sistema español de factura electrónica. </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2460104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741212" y="2203450"/>
            <a:ext cx="10868025" cy="356103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Los destinatarios de facturas electrónicas deberán, de acuerdo con lo establecido en el apartado 1 del artículo 2 bis de la Ley 56/2007, de 28 de diciembre, informar al obligado a expedir la factura de los siguientes estados de la factura:</a:t>
            </a:r>
          </a:p>
          <a:p>
            <a:pPr marL="342900" lvl="0" indent="-342900" algn="just">
              <a:lnSpc>
                <a:spcPct val="150000"/>
              </a:lnSpc>
              <a:spcBef>
                <a:spcPts val="600"/>
              </a:spcBef>
              <a:spcAft>
                <a:spcPts val="600"/>
              </a:spcAft>
              <a:buClr>
                <a:srgbClr val="A61834"/>
              </a:buClr>
              <a:buFont typeface="+mj-lt"/>
              <a:buAutoNum type="alphaLcParenR"/>
            </a:pPr>
            <a:r>
              <a:rPr lang="es-ES" sz="1400" dirty="0"/>
              <a:t>aceptación o rechazo comercial de la factura y su fecha.</a:t>
            </a:r>
          </a:p>
          <a:p>
            <a:pPr marL="342900" lvl="0" indent="-342900" algn="just">
              <a:lnSpc>
                <a:spcPct val="150000"/>
              </a:lnSpc>
              <a:spcBef>
                <a:spcPts val="600"/>
              </a:spcBef>
              <a:spcAft>
                <a:spcPts val="600"/>
              </a:spcAft>
              <a:buClr>
                <a:srgbClr val="A61834"/>
              </a:buClr>
              <a:buFont typeface="+mj-lt"/>
              <a:buAutoNum type="alphaLcParenR"/>
            </a:pPr>
            <a:r>
              <a:rPr lang="es-ES" sz="1400" dirty="0"/>
              <a:t>pago efectivo completo de la factura y su fecha.</a:t>
            </a:r>
          </a:p>
          <a:p>
            <a:pPr lvl="0" algn="just">
              <a:lnSpc>
                <a:spcPct val="150000"/>
              </a:lnSpc>
              <a:spcBef>
                <a:spcPts val="600"/>
              </a:spcBef>
              <a:spcAft>
                <a:spcPts val="600"/>
              </a:spcAft>
              <a:buClr>
                <a:srgbClr val="A61834"/>
              </a:buClr>
            </a:pPr>
            <a:r>
              <a:rPr lang="es-ES" sz="1400" dirty="0"/>
              <a:t>Adicionalmente, se podrá informar de los siguientes estados:</a:t>
            </a:r>
          </a:p>
          <a:p>
            <a:pPr marL="342900" lvl="0" indent="-342900" algn="just">
              <a:lnSpc>
                <a:spcPct val="150000"/>
              </a:lnSpc>
              <a:spcBef>
                <a:spcPts val="600"/>
              </a:spcBef>
              <a:spcAft>
                <a:spcPts val="600"/>
              </a:spcAft>
              <a:buClr>
                <a:srgbClr val="A61834"/>
              </a:buClr>
              <a:buFont typeface="+mj-lt"/>
              <a:buAutoNum type="alphaLcParenR" startAt="3"/>
            </a:pPr>
            <a:r>
              <a:rPr lang="es-ES" sz="1400" dirty="0"/>
              <a:t>aceptación o rechazo comercial parcial de la factura y su fecha.</a:t>
            </a:r>
          </a:p>
          <a:p>
            <a:pPr marL="342900" lvl="0" indent="-342900" algn="just">
              <a:lnSpc>
                <a:spcPct val="150000"/>
              </a:lnSpc>
              <a:spcBef>
                <a:spcPts val="600"/>
              </a:spcBef>
              <a:spcAft>
                <a:spcPts val="600"/>
              </a:spcAft>
              <a:buClr>
                <a:srgbClr val="A61834"/>
              </a:buClr>
              <a:buFont typeface="+mj-lt"/>
              <a:buAutoNum type="alphaLcParenR" startAt="3"/>
            </a:pPr>
            <a:r>
              <a:rPr lang="es-ES" sz="1400" dirty="0"/>
              <a:t>pago parcial de la factura, importe pagado y su fecha,</a:t>
            </a:r>
          </a:p>
          <a:p>
            <a:pPr marL="342900" lvl="0" indent="-342900" algn="just">
              <a:lnSpc>
                <a:spcPct val="150000"/>
              </a:lnSpc>
              <a:spcBef>
                <a:spcPts val="600"/>
              </a:spcBef>
              <a:spcAft>
                <a:spcPts val="600"/>
              </a:spcAft>
              <a:buClr>
                <a:srgbClr val="A61834"/>
              </a:buClr>
              <a:buFont typeface="+mj-lt"/>
              <a:buAutoNum type="alphaLcParenR" startAt="3"/>
            </a:pPr>
            <a:r>
              <a:rPr lang="es-ES" sz="1400" dirty="0"/>
              <a:t>cesión de la factura a un tercero para su cobro o pago, con identificación del cesionario y su fecha de cesión.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052399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167789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 información sobre los estados de la factura deberá remitirse en un </a:t>
            </a:r>
            <a:r>
              <a:rPr lang="es-ES" sz="1600" b="1" dirty="0"/>
              <a:t>plazo máximo de 4 días naturales</a:t>
            </a:r>
            <a:r>
              <a:rPr lang="es-ES" sz="1600" dirty="0"/>
              <a:t>, excluyendo sábados, domingos y festivos nacionales, desde la fecha del estado que se informa en cada caso.</a:t>
            </a:r>
          </a:p>
          <a:p>
            <a:pPr lvl="0" algn="just">
              <a:lnSpc>
                <a:spcPct val="150000"/>
              </a:lnSpc>
              <a:spcBef>
                <a:spcPts val="600"/>
              </a:spcBef>
              <a:spcAft>
                <a:spcPts val="600"/>
              </a:spcAft>
              <a:buClr>
                <a:srgbClr val="A61834"/>
              </a:buClr>
            </a:pPr>
            <a:r>
              <a:rPr lang="es-ES" sz="1600" dirty="0"/>
              <a:t>Los operadores de plataformas privadas de intercambio de facturas electrónicas deberán articular soluciones tecnológicas ágiles para </a:t>
            </a:r>
            <a:r>
              <a:rPr lang="es-ES" sz="1600" i="1" dirty="0"/>
              <a:t>i</a:t>
            </a:r>
            <a:r>
              <a:rPr lang="es-ES" sz="1600" dirty="0"/>
              <a:t>ntercambiar información sobre los estados de la factura.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72358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241655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En este sentido, el futuro reglamento permitirá a la Agencia Tributaria extraer “información estadística de las facturas electrónicas remitidas al sistema público de facturación electrónica”, así como “monitorizar el cumplimiento de la normativa sobre morosidad comercial”. </a:t>
            </a:r>
          </a:p>
          <a:p>
            <a:pPr lvl="0" algn="just">
              <a:lnSpc>
                <a:spcPct val="150000"/>
              </a:lnSpc>
              <a:spcBef>
                <a:spcPts val="600"/>
              </a:spcBef>
              <a:spcAft>
                <a:spcPts val="600"/>
              </a:spcAft>
              <a:buClr>
                <a:srgbClr val="A61834"/>
              </a:buClr>
            </a:pPr>
            <a:r>
              <a:rPr lang="es-ES" sz="1600" dirty="0"/>
              <a:t>Esta información se hará llegar, “al menos, al Observatorio Estatal de la Morosidad Privada”. Cabe recordar que el Observatorio Estatal de la Morosidad Privada publica anualmente un listado de empresas que han incumplido los plazos de pago.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508088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785343"/>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Esta obligación no será de aplicación para los estados de factura y la forma de su comunicación a la solución pública de facturación electrónica.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4250701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167789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 solución pública de facturación electrónica será gestionada por la Agencia Estatal de Administración Tributaria y se regirá por el presente Real Decreto y por la Orden que la persona titular del Ministerio de Hacienda y Función Pública dicte en su desarrollo.</a:t>
            </a:r>
          </a:p>
          <a:p>
            <a:pPr lvl="0" algn="just">
              <a:lnSpc>
                <a:spcPct val="150000"/>
              </a:lnSpc>
              <a:spcBef>
                <a:spcPts val="600"/>
              </a:spcBef>
              <a:spcAft>
                <a:spcPts val="600"/>
              </a:spcAft>
              <a:buClr>
                <a:srgbClr val="A61834"/>
              </a:buClr>
            </a:pPr>
            <a:r>
              <a:rPr lang="es-ES" sz="1600" b="1" dirty="0"/>
              <a:t>Sintaxis </a:t>
            </a:r>
            <a:r>
              <a:rPr lang="es-ES" sz="1600" b="1" dirty="0" err="1"/>
              <a:t>facturae</a:t>
            </a:r>
            <a:endParaRPr lang="es-ES" sz="1600" b="1" dirty="0"/>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2818680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1524007"/>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Las plataformas de intercambio de facturas electrónicas privadas y los demás intermediarios, cuando estén autorizadas ante la Agencia Estatal de Administración Tributaria para este fin por los receptores y los emisores de la facturación, podrán emitir y recibir las facturas dirigidas a sus clientes y representados a través de la solución pública de facturación electrónica, cuando esta sea el medio de facturación electrónica utilizado.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423170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241655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La comunicación de la aceptación o rechazo comercial de la factura y del pago efectivo completo de la factura a la Agencia Estatal de Administración Tributaria por parte de los destinatarios de las facturas electrónicas se producirá de la siguiente forma.</a:t>
            </a:r>
          </a:p>
          <a:p>
            <a:pPr marL="342900" lvl="0" indent="-342900" algn="just">
              <a:lnSpc>
                <a:spcPct val="150000"/>
              </a:lnSpc>
              <a:spcBef>
                <a:spcPts val="600"/>
              </a:spcBef>
              <a:spcAft>
                <a:spcPts val="600"/>
              </a:spcAft>
              <a:buClr>
                <a:srgbClr val="A61834"/>
              </a:buClr>
              <a:buFont typeface="+mj-lt"/>
              <a:buAutoNum type="alphaLcParenR"/>
            </a:pPr>
            <a:r>
              <a:rPr lang="es-ES" sz="1600" dirty="0"/>
              <a:t>La aceptación o rechazo comercial de la factura por parte de los destinatarios y su fecha. Se entenderá producido rechazo cuando en los plazos reglamentariamente establecidos se emita y envíe factura rectificativa indicando esta circunstancia.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Tree>
    <p:extLst>
      <p:ext uri="{BB962C8B-B14F-4D97-AF65-F5344CB8AC3E}">
        <p14:creationId xmlns:p14="http://schemas.microsoft.com/office/powerpoint/2010/main" val="3347160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565400"/>
            <a:ext cx="10868025" cy="3114763"/>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En el caso de los destinatarios de las facturas electrónicas que lleven sus Libros Registros en los términos del artículo 62.6 del Reglamento del Impuesto sobre el Valor Añadido, aprobado por RD 1624/1992, de 29 de diciembre, con excepción de los empresarios o profesionales inscritos en el registro de devolución mensual al que se refiere el artículo 30 de ese mismo Reglamento cuando su volumen de operaciones no hubiera excedido el año anterior de 6.010.121,04 euros, estos deberán informar, de la forma que se determine, el pago efectivo completo y su fecha respecto de las facturas registradas en su libro de registro de facturas recibidas, en plazo no superior a 4 días naturales, excluyendo sábados, domingos y festivos nacionales, desde que se produzca. </a:t>
            </a:r>
          </a:p>
          <a:p>
            <a:pPr lvl="0" algn="just">
              <a:lnSpc>
                <a:spcPct val="150000"/>
              </a:lnSpc>
              <a:spcBef>
                <a:spcPts val="600"/>
              </a:spcBef>
              <a:spcAft>
                <a:spcPts val="600"/>
              </a:spcAft>
              <a:buClr>
                <a:srgbClr val="A61834"/>
              </a:buClr>
            </a:pPr>
            <a:r>
              <a:rPr lang="es-ES" sz="1400" dirty="0"/>
              <a:t>En el resto de casos, los destinatarios de las facturas electrónicas deberán informar el pago efectivo completo y su fecha respecto de sus facturas recibidas tal y como se determine mediante Orden conjunta de la persona titular del Ministerio de Asuntos Económicos y Transformación Digital y de la persona titular del Ministerio de Hacienda y función Pública.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SISTEMA ESPAÑOL DE FACTURA ELECTRÓNICA</a:t>
            </a:r>
          </a:p>
        </p:txBody>
      </p:sp>
      <p:sp>
        <p:nvSpPr>
          <p:cNvPr id="2" name="CuadroTexto 1">
            <a:extLst>
              <a:ext uri="{FF2B5EF4-FFF2-40B4-BE49-F238E27FC236}">
                <a16:creationId xmlns:a16="http://schemas.microsoft.com/office/drawing/2014/main" id="{DF7BDF88-16B9-B82B-D795-A45E43DA593B}"/>
              </a:ext>
            </a:extLst>
          </p:cNvPr>
          <p:cNvSpPr txBox="1"/>
          <p:nvPr/>
        </p:nvSpPr>
        <p:spPr>
          <a:xfrm>
            <a:off x="665012" y="2085395"/>
            <a:ext cx="3561481" cy="338554"/>
          </a:xfrm>
          <a:prstGeom prst="rect">
            <a:avLst/>
          </a:prstGeom>
          <a:solidFill>
            <a:srgbClr val="A61834"/>
          </a:solidFill>
        </p:spPr>
        <p:txBody>
          <a:bodyPr wrap="square" rtlCol="0">
            <a:spAutoFit/>
          </a:bodyPr>
          <a:lstStyle/>
          <a:p>
            <a:pPr lvl="0" algn="just"/>
            <a:r>
              <a:rPr lang="es-ES" sz="1600" dirty="0">
                <a:solidFill>
                  <a:schemeClr val="bg1"/>
                </a:solidFill>
              </a:rPr>
              <a:t>Pago efectivo completo y su fecha</a:t>
            </a:r>
          </a:p>
        </p:txBody>
      </p:sp>
    </p:spTree>
    <p:extLst>
      <p:ext uri="{BB962C8B-B14F-4D97-AF65-F5344CB8AC3E}">
        <p14:creationId xmlns:p14="http://schemas.microsoft.com/office/powerpoint/2010/main" val="390039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1109662" y="1918824"/>
            <a:ext cx="9972675" cy="3745705"/>
          </a:xfrm>
          <a:prstGeom prst="rect">
            <a:avLst/>
          </a:prstGeom>
          <a:noFill/>
        </p:spPr>
        <p:txBody>
          <a:bodyPr wrap="square">
            <a:spAutoFit/>
          </a:bodyPr>
          <a:lstStyle/>
          <a:p>
            <a:pPr marL="0" lvl="0" indent="0" algn="just">
              <a:lnSpc>
                <a:spcPct val="150000"/>
              </a:lnSpc>
              <a:spcBef>
                <a:spcPts val="600"/>
              </a:spcBef>
              <a:spcAft>
                <a:spcPts val="600"/>
              </a:spcAft>
              <a:buNone/>
            </a:pPr>
            <a:r>
              <a:rPr lang="es-ES" sz="1400" dirty="0"/>
              <a:t>Durante un plazo de cuatro años desde la emisión de las facturas electrónicas, los destinatarios podrán solicitar copia de las mismas sin incurrir en costes adicionales.</a:t>
            </a:r>
          </a:p>
          <a:p>
            <a:pPr marL="0" lvl="0" indent="0" algn="just">
              <a:lnSpc>
                <a:spcPct val="150000"/>
              </a:lnSpc>
              <a:spcBef>
                <a:spcPts val="600"/>
              </a:spcBef>
              <a:spcAft>
                <a:spcPts val="600"/>
              </a:spcAft>
              <a:buNone/>
            </a:pPr>
            <a:r>
              <a:rPr lang="es-ES" sz="1400" dirty="0"/>
              <a:t>El receptor de la factura no podrá obligar a su emisor a la utilización de una solución, plataforma o proveedor de servicios de facturación electrónica predeterminado.</a:t>
            </a:r>
          </a:p>
          <a:p>
            <a:pPr marL="0" lvl="0" indent="0" algn="just">
              <a:lnSpc>
                <a:spcPct val="150000"/>
              </a:lnSpc>
              <a:spcBef>
                <a:spcPts val="600"/>
              </a:spcBef>
              <a:spcAft>
                <a:spcPts val="600"/>
              </a:spcAft>
              <a:buNone/>
            </a:pPr>
            <a:r>
              <a:rPr lang="es-ES" sz="1400" dirty="0"/>
              <a:t>Las empresas prestadoras de los servicios del artículo 2-2 ley 56/2007, deberán expedir y remitir facturas electrónicas en sus relaciones con particulares que acepten recibirlas o que las hayan solicitado expresamente. Este deber es independiente del tamaño de su plantilla o de su volumen anual de operaciones.</a:t>
            </a:r>
          </a:p>
          <a:p>
            <a:pPr marL="0" lvl="0" indent="0" algn="just">
              <a:lnSpc>
                <a:spcPct val="150000"/>
              </a:lnSpc>
              <a:spcBef>
                <a:spcPts val="600"/>
              </a:spcBef>
              <a:spcAft>
                <a:spcPts val="600"/>
              </a:spcAft>
              <a:buNone/>
            </a:pPr>
            <a:r>
              <a:rPr lang="es-ES" sz="1400" dirty="0"/>
              <a:t>No obstante, las agencias de viaje, los servicios de transporte y las actividades de comercio al por menor solo están obligadas a emitir facturas electrónicas en los términos previstos en el párrafo anterior cuando la contratación se haya llevado a cabo por medios electrónicos.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198015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1987" y="2216383"/>
            <a:ext cx="10868025" cy="1021883"/>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Las plataformas de intercambio de facturas electrónicas privadas que formen parte del sistema español de factura electrónica deberán tener capacidad probada de conectarse con la solución pública de facturación electrónica y, adicionalmente, cumplir los siguientes requisitos: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fontScale="92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Requisitos para operar como plataforma de intercambio de facturas electrónica</a:t>
            </a:r>
          </a:p>
        </p:txBody>
      </p:sp>
    </p:spTree>
    <p:extLst>
      <p:ext uri="{BB962C8B-B14F-4D97-AF65-F5344CB8AC3E}">
        <p14:creationId xmlns:p14="http://schemas.microsoft.com/office/powerpoint/2010/main" val="74187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1730608"/>
            <a:ext cx="11126938" cy="4506683"/>
          </a:xfrm>
          <a:prstGeom prst="rect">
            <a:avLst/>
          </a:prstGeom>
          <a:noFill/>
        </p:spPr>
        <p:txBody>
          <a:bodyPr wrap="square">
            <a:spAutoFit/>
          </a:bodyPr>
          <a:lstStyle/>
          <a:p>
            <a:pPr marL="342900" lvl="0" indent="-342900" algn="just">
              <a:lnSpc>
                <a:spcPct val="120000"/>
              </a:lnSpc>
              <a:spcBef>
                <a:spcPts val="600"/>
              </a:spcBef>
              <a:spcAft>
                <a:spcPts val="600"/>
              </a:spcAft>
              <a:buClr>
                <a:srgbClr val="A61834"/>
              </a:buClr>
              <a:buFont typeface="+mj-lt"/>
              <a:buAutoNum type="alphaLcParenR"/>
            </a:pPr>
            <a:r>
              <a:rPr lang="es-ES" sz="1400" dirty="0"/>
              <a:t>estar en posesión de la certificación ISO/IEC 27001 para su sistema de gestión de la seguridad de la información,</a:t>
            </a:r>
          </a:p>
          <a:p>
            <a:pPr marL="342900" lvl="0" indent="-342900" algn="just">
              <a:lnSpc>
                <a:spcPct val="120000"/>
              </a:lnSpc>
              <a:spcBef>
                <a:spcPts val="600"/>
              </a:spcBef>
              <a:spcAft>
                <a:spcPts val="600"/>
              </a:spcAft>
              <a:buClr>
                <a:srgbClr val="A61834"/>
              </a:buClr>
              <a:buFont typeface="+mj-lt"/>
              <a:buAutoNum type="alphaLcParenR"/>
            </a:pPr>
            <a:r>
              <a:rPr lang="es-ES" sz="1400" dirty="0"/>
              <a:t>utilizar protocolos seguros para la transmisión de la información que cumplan con las especificaciones AS2 o AS4,</a:t>
            </a:r>
          </a:p>
          <a:p>
            <a:pPr marL="342900" lvl="0" indent="-342900" algn="just">
              <a:lnSpc>
                <a:spcPct val="120000"/>
              </a:lnSpc>
              <a:spcBef>
                <a:spcPts val="600"/>
              </a:spcBef>
              <a:spcAft>
                <a:spcPts val="600"/>
              </a:spcAft>
              <a:buClr>
                <a:srgbClr val="A61834"/>
              </a:buClr>
              <a:buFont typeface="+mj-lt"/>
              <a:buAutoNum type="alphaLcParenR"/>
            </a:pPr>
            <a:r>
              <a:rPr lang="es-ES" sz="1400" dirty="0"/>
              <a:t>tener capacidad para operar con firma electrónica avanzada de las facturas electrónicas de acuerdo con el Reglamento 910/2014 de 23 de julio de 2014 relativo a la identificación electrónica y los servicios de confianza para las transacciones electrónicas en el mercado interior y por el que se deroga la Directiva 1999/93/CE </a:t>
            </a:r>
          </a:p>
          <a:p>
            <a:pPr marL="342900" lvl="0" indent="-342900" algn="just">
              <a:lnSpc>
                <a:spcPct val="120000"/>
              </a:lnSpc>
              <a:spcBef>
                <a:spcPts val="600"/>
              </a:spcBef>
              <a:spcAft>
                <a:spcPts val="600"/>
              </a:spcAft>
              <a:buClr>
                <a:srgbClr val="A61834"/>
              </a:buClr>
              <a:buFont typeface="+mj-lt"/>
              <a:buAutoNum type="alphaLcParenR"/>
            </a:pPr>
            <a:r>
              <a:rPr lang="es-ES" sz="1400" dirty="0"/>
              <a:t>tener capacidad de intercambiar facturas electrónicas en todas las sintaxis admitidos relacionados en el artículo 6, así como de transformar un mensaje de factura entre las diferentes sintaxis,</a:t>
            </a:r>
          </a:p>
          <a:p>
            <a:pPr marL="342900" lvl="0" indent="-342900" algn="just">
              <a:lnSpc>
                <a:spcPct val="120000"/>
              </a:lnSpc>
              <a:spcBef>
                <a:spcPts val="600"/>
              </a:spcBef>
              <a:spcAft>
                <a:spcPts val="600"/>
              </a:spcAft>
              <a:buClr>
                <a:srgbClr val="A61834"/>
              </a:buClr>
              <a:buFont typeface="+mj-lt"/>
              <a:buAutoNum type="alphaLcParenR"/>
            </a:pPr>
            <a:r>
              <a:rPr lang="es-ES" sz="1400" dirty="0"/>
              <a:t>tener un plan de continuidad de negocio adecuado al volumen y criticidad del intercambio de facturas que operan,</a:t>
            </a:r>
          </a:p>
          <a:p>
            <a:pPr marL="342900" lvl="0" indent="-342900" algn="just">
              <a:lnSpc>
                <a:spcPct val="120000"/>
              </a:lnSpc>
              <a:spcBef>
                <a:spcPts val="600"/>
              </a:spcBef>
              <a:spcAft>
                <a:spcPts val="600"/>
              </a:spcAft>
              <a:buClr>
                <a:srgbClr val="A61834"/>
              </a:buClr>
              <a:buFont typeface="+mj-lt"/>
              <a:buAutoNum type="alphaLcParenR"/>
            </a:pPr>
            <a:r>
              <a:rPr lang="es-ES" sz="1400" dirty="0"/>
              <a:t>asegurar la disponibilidad del servicio (al 99%) y contar con recursos de soporte disponibles en todo momento (tiempos de respuesta para cada tipo de incidencia),</a:t>
            </a:r>
          </a:p>
          <a:p>
            <a:pPr marL="342900" lvl="0" indent="-342900" algn="just">
              <a:lnSpc>
                <a:spcPct val="120000"/>
              </a:lnSpc>
              <a:spcBef>
                <a:spcPts val="600"/>
              </a:spcBef>
              <a:spcAft>
                <a:spcPts val="600"/>
              </a:spcAft>
              <a:buClr>
                <a:srgbClr val="A61834"/>
              </a:buClr>
              <a:buFont typeface="+mj-lt"/>
              <a:buAutoNum type="alphaLcParenR"/>
            </a:pPr>
            <a:r>
              <a:rPr lang="es-ES" sz="1400" dirty="0"/>
              <a:t>asegurar las normas de gobernanza del dato y confidencialidad de los mismos, con independencia de los pactos con los empresarios y profesionales que sean sus clientes, disponiendo los sistemas de seguridad para evitar brechas de información, y</a:t>
            </a:r>
          </a:p>
          <a:p>
            <a:pPr marL="342900" lvl="0" indent="-342900" algn="just">
              <a:lnSpc>
                <a:spcPct val="120000"/>
              </a:lnSpc>
              <a:spcBef>
                <a:spcPts val="600"/>
              </a:spcBef>
              <a:spcAft>
                <a:spcPts val="600"/>
              </a:spcAft>
              <a:buClr>
                <a:srgbClr val="A61834"/>
              </a:buClr>
              <a:buFont typeface="+mj-lt"/>
              <a:buAutoNum type="alphaLcParenR"/>
            </a:pPr>
            <a:r>
              <a:rPr lang="es-ES" sz="1400" dirty="0"/>
              <a:t>tener capacidad y garantizar la interconexión e interoperabilidad gratuitas con otras plataformas.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Requisitos</a:t>
            </a:r>
          </a:p>
        </p:txBody>
      </p:sp>
    </p:spTree>
    <p:extLst>
      <p:ext uri="{BB962C8B-B14F-4D97-AF65-F5344CB8AC3E}">
        <p14:creationId xmlns:p14="http://schemas.microsoft.com/office/powerpoint/2010/main" val="1985632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532531" y="2181992"/>
            <a:ext cx="11126938" cy="1247008"/>
          </a:xfrm>
          <a:prstGeom prst="rect">
            <a:avLst/>
          </a:prstGeom>
          <a:noFill/>
        </p:spPr>
        <p:txBody>
          <a:bodyPr wrap="square">
            <a:spAutoFit/>
          </a:bodyPr>
          <a:lstStyle/>
          <a:p>
            <a:pPr lvl="0" algn="just">
              <a:lnSpc>
                <a:spcPct val="120000"/>
              </a:lnSpc>
              <a:spcBef>
                <a:spcPts val="600"/>
              </a:spcBef>
              <a:spcAft>
                <a:spcPts val="600"/>
              </a:spcAft>
              <a:buClr>
                <a:srgbClr val="A61834"/>
              </a:buClr>
            </a:pPr>
            <a:r>
              <a:rPr lang="es-ES" sz="1600" dirty="0"/>
              <a:t>La Agencia Estatal de Administración Tributaria desarrollará una aplicación o formulario gratuito, que bajo determinadas condiciones y requisitos pondrá a disposición de las pequeñas empresas y profesionales para permitir a estos operadores la generación de facturas electrónicas y su puesta a disposición de las contrapartes y de la Administración Pública utilizando para ello la solución pública de facturación electrónica.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Disposiciones adicionales</a:t>
            </a:r>
          </a:p>
        </p:txBody>
      </p:sp>
    </p:spTree>
    <p:extLst>
      <p:ext uri="{BB962C8B-B14F-4D97-AF65-F5344CB8AC3E}">
        <p14:creationId xmlns:p14="http://schemas.microsoft.com/office/powerpoint/2010/main" val="2533774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4C249F-81F1-C8F9-42D1-77C25FC328FE}"/>
              </a:ext>
            </a:extLst>
          </p:cNvPr>
          <p:cNvSpPr/>
          <p:nvPr/>
        </p:nvSpPr>
        <p:spPr>
          <a:xfrm>
            <a:off x="665012" y="2237116"/>
            <a:ext cx="11165038" cy="14776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B2B2E009-AA79-C847-74D1-02919D9CDCF7}"/>
              </a:ext>
            </a:extLst>
          </p:cNvPr>
          <p:cNvSpPr txBox="1"/>
          <p:nvPr/>
        </p:nvSpPr>
        <p:spPr>
          <a:xfrm>
            <a:off x="813518" y="2464991"/>
            <a:ext cx="10868025" cy="1021883"/>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Real Decreto 1007/2023, de 5 de diciembre, por el que se aprueba el Reglamento que establece los requisitos que deben adoptar los sistemas y programas informáticos o electrónicos que soporten los procesos de facturación de empresarios y profesionales, y la estandarización de formatos de los registros de facturación.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3834516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9608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El presente Reglamento tiene por objeto la regulación de los requisitos y especificaciones técnicas que debe cumplir cualquier sistema y programa informático o electrónico, en adelante denominado genéricamente sistema informático, utilizado por quienes desarrollen actividades económicas, de acuerdo con la definición dada en la Ley 35/2006, de 28 de noviembre, del Impuesto sobre la Renta de las Personas Físicas y de modificación parcial de las leyes de los Impuestos sobre Sociedades, sobre la Renta de no Residentes y sobre el Patrimonio, </a:t>
            </a:r>
            <a:r>
              <a:rPr lang="es-ES" sz="1400" b="1" dirty="0"/>
              <a:t>cuando soporte los procesos de facturación de las operaciones correspondientes a su actividad, para garantizar la integridad, conservación, accesibilidad, legibilidad, trazabilidad e inalterabilidad de los registros de facturación sin interpolaciones, omisiones o alteraciones de las que no quede la debida anotación en los sistemas mismos, con la información sobre todas las entregas de bienes y prestaciones de servicios, de acuerdo con lo dispuesto en la letra j) del artículo 29.2 de la Ley 58/2003, de 17 de diciembre, General Tributaria.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932350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1837066"/>
            <a:ext cx="10868025" cy="4392036"/>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En el caso de facturas expedidas utilizando los sistemas informáticos a que se refiere el artículo 7 del Reglamento que establece los requisitos que deben adoptar los sistemas y programas informáticos o electrónicos que soporten los procesos de facturación de empresarios y profesionales, y la estandarización de formatos de los registros de facturación, deberá incluirse además, de acuerdo con las especificaciones técnicas y funcionales que se establezcan mediante Orden Ministerial de la persona titular del Ministerio de Hacienda y Función Pública, el siguiente contenido:</a:t>
            </a:r>
          </a:p>
          <a:p>
            <a:pPr marL="342900" lvl="0" indent="-342900" algn="just">
              <a:lnSpc>
                <a:spcPct val="150000"/>
              </a:lnSpc>
              <a:spcBef>
                <a:spcPts val="600"/>
              </a:spcBef>
              <a:spcAft>
                <a:spcPts val="600"/>
              </a:spcAft>
              <a:buClr>
                <a:srgbClr val="A61834"/>
              </a:buClr>
              <a:buFont typeface="+mj-lt"/>
              <a:buAutoNum type="alphaLcParenR"/>
            </a:pPr>
            <a:r>
              <a:rPr lang="es-ES" sz="1400" dirty="0"/>
              <a:t>La representación gráfica del contenido parcial de la factura mediante un código “QR”.</a:t>
            </a:r>
          </a:p>
          <a:p>
            <a:pPr marL="361950" lvl="1" algn="just">
              <a:lnSpc>
                <a:spcPct val="150000"/>
              </a:lnSpc>
              <a:spcBef>
                <a:spcPts val="600"/>
              </a:spcBef>
              <a:spcAft>
                <a:spcPts val="600"/>
              </a:spcAft>
              <a:buClr>
                <a:srgbClr val="A61834"/>
              </a:buClr>
            </a:pPr>
            <a:r>
              <a:rPr lang="es-ES" sz="1400" dirty="0"/>
              <a:t>En el caso de que la factura sea electrónica, la representación gráfica podrá ser sustituida por el contenido que representa el código “QR”.</a:t>
            </a:r>
          </a:p>
          <a:p>
            <a:pPr marL="342900" lvl="0" indent="-342900" algn="just">
              <a:lnSpc>
                <a:spcPct val="150000"/>
              </a:lnSpc>
              <a:spcBef>
                <a:spcPts val="600"/>
              </a:spcBef>
              <a:spcAft>
                <a:spcPts val="600"/>
              </a:spcAft>
              <a:buClr>
                <a:srgbClr val="A61834"/>
              </a:buClr>
              <a:buFont typeface="+mj-lt"/>
              <a:buAutoNum type="alphaLcParenR"/>
            </a:pPr>
            <a:r>
              <a:rPr lang="es-ES" sz="1400" dirty="0"/>
              <a:t>Estas facturas, sean electrónicas o no, incorporarán además la frase “Factura verificable en la sede electrónica de la AEAT” o “VERI*FACTU” únicamente en aquellos casos en los que el sistema informático realice la remisión de todos los registros de facturación a la Agencia Estatal de Administración Tributaria, conforme a lo dispuesto en los artículos 15 y 16 del citado Reglamento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fontScale="92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a:p>
            <a:r>
              <a:rPr lang="es-ES" sz="3200" b="1" dirty="0">
                <a:solidFill>
                  <a:srgbClr val="A61834"/>
                </a:solidFill>
              </a:rPr>
              <a:t>Modificación reglamento facturación</a:t>
            </a:r>
          </a:p>
        </p:txBody>
      </p:sp>
    </p:spTree>
    <p:extLst>
      <p:ext uri="{BB962C8B-B14F-4D97-AF65-F5344CB8AC3E}">
        <p14:creationId xmlns:p14="http://schemas.microsoft.com/office/powerpoint/2010/main" val="3286581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1893339"/>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Los obligados tributarios que, de acuerdo con el artículo 3 de este Reglamento, utilicen sistemas informáticos para el cumplimiento de la obligación de facturación podrán remitir voluntariamente a la Agencia Estatal de Administración Tributaria, de forma automática y segura por medios electrónicos, todos los registros de facturación generados por los sistemas informáticos a que se refiere la letra a) del artículo 7 de este Reglamento de acuerdo con las especificaciones técnicas que se establezcan para la remisión.</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800425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322841"/>
            <a:ext cx="10868025" cy="3745705"/>
          </a:xfrm>
          <a:prstGeom prst="rect">
            <a:avLst/>
          </a:prstGeom>
          <a:noFill/>
        </p:spPr>
        <p:txBody>
          <a:bodyPr wrap="square">
            <a:spAutoFit/>
          </a:bodyPr>
          <a:lstStyle/>
          <a:p>
            <a:pPr marL="342900" lvl="0" indent="-342900" algn="just">
              <a:lnSpc>
                <a:spcPct val="150000"/>
              </a:lnSpc>
              <a:spcBef>
                <a:spcPts val="600"/>
              </a:spcBef>
              <a:spcAft>
                <a:spcPts val="600"/>
              </a:spcAft>
              <a:buClr>
                <a:srgbClr val="A61834"/>
              </a:buClr>
              <a:buFont typeface="+mj-lt"/>
              <a:buAutoNum type="arabicPeriod"/>
            </a:pPr>
            <a:r>
              <a:rPr lang="es-ES" sz="1400" dirty="0"/>
              <a:t>El receptor de la factura, ya sea empresario o consumidor final, podrá proporcionar de forma voluntaria determinada información de la misma a la Agencia Estatal de Administración Tributaria facilitando los datos contenidos en el código «QR» de la factura, lo que puede realizarse con un dispositivo con capacidad para la lectura del código y de transmisión y recepción de datos.</a:t>
            </a:r>
          </a:p>
          <a:p>
            <a:pPr marL="361950" lvl="0" algn="just">
              <a:lnSpc>
                <a:spcPct val="150000"/>
              </a:lnSpc>
              <a:spcBef>
                <a:spcPts val="600"/>
              </a:spcBef>
              <a:spcAft>
                <a:spcPts val="600"/>
              </a:spcAft>
              <a:buClr>
                <a:srgbClr val="A61834"/>
              </a:buClr>
              <a:tabLst>
                <a:tab pos="361950" algn="l"/>
              </a:tabLst>
            </a:pPr>
            <a:r>
              <a:rPr lang="es-ES" sz="1400" dirty="0"/>
              <a:t>La Agencia Estatal de Administración Tributaria facilitará una ruta específica en su sede electrónica o a través de la aplicación que al efecto ponga a su disposición para recibir dicha información. El acceso a la sede electrónica o a la aplicación mostrará los datos del código «QR» en formato legible.</a:t>
            </a:r>
          </a:p>
          <a:p>
            <a:pPr marL="361950" lvl="0" algn="just">
              <a:lnSpc>
                <a:spcPct val="150000"/>
              </a:lnSpc>
              <a:spcBef>
                <a:spcPts val="600"/>
              </a:spcBef>
              <a:spcAft>
                <a:spcPts val="600"/>
              </a:spcAft>
              <a:buClr>
                <a:srgbClr val="A61834"/>
              </a:buClr>
              <a:tabLst>
                <a:tab pos="361950" algn="l"/>
              </a:tabLst>
            </a:pPr>
            <a:r>
              <a:rPr lang="es-ES" sz="1400" dirty="0"/>
              <a:t>En aquellos casos en los que en la factura figure la frase «Factura verificable en la sede electrónica de la AEAT» o «VERI*FACTU», esta remisión por parte del receptor le permitirá verificar que la factura recibida ha sido remitida a la Agencia Estatal de Administración Tributaria por el emisor de la misma.</a:t>
            </a:r>
          </a:p>
          <a:p>
            <a:pPr marL="361950" lvl="0" algn="just">
              <a:lnSpc>
                <a:spcPct val="150000"/>
              </a:lnSpc>
              <a:spcBef>
                <a:spcPts val="600"/>
              </a:spcBef>
              <a:spcAft>
                <a:spcPts val="600"/>
              </a:spcAft>
              <a:buClr>
                <a:srgbClr val="A61834"/>
              </a:buClr>
              <a:tabLst>
                <a:tab pos="361950" algn="l"/>
              </a:tabLst>
            </a:pPr>
            <a:r>
              <a:rPr lang="es-ES" sz="1400" dirty="0"/>
              <a:t>La remisión de información no tendrá la consideración de denuncia pública.</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
        <p:nvSpPr>
          <p:cNvPr id="2" name="CuadroTexto 1">
            <a:extLst>
              <a:ext uri="{FF2B5EF4-FFF2-40B4-BE49-F238E27FC236}">
                <a16:creationId xmlns:a16="http://schemas.microsoft.com/office/drawing/2014/main" id="{9F075EFC-CF7E-7821-410D-AA0730BCBDB8}"/>
              </a:ext>
            </a:extLst>
          </p:cNvPr>
          <p:cNvSpPr txBox="1"/>
          <p:nvPr/>
        </p:nvSpPr>
        <p:spPr>
          <a:xfrm>
            <a:off x="665013" y="1889037"/>
            <a:ext cx="8136088" cy="338554"/>
          </a:xfrm>
          <a:prstGeom prst="rect">
            <a:avLst/>
          </a:prstGeom>
          <a:solidFill>
            <a:srgbClr val="A61834"/>
          </a:solidFill>
        </p:spPr>
        <p:txBody>
          <a:bodyPr wrap="square" rtlCol="0">
            <a:spAutoFit/>
          </a:bodyPr>
          <a:lstStyle/>
          <a:p>
            <a:pPr lvl="0" algn="just"/>
            <a:r>
              <a:rPr lang="es-ES" sz="1600" dirty="0">
                <a:solidFill>
                  <a:schemeClr val="bg1"/>
                </a:solidFill>
              </a:rPr>
              <a:t>Artículo 17. Posibilidad de remisión de información por parte del receptor de la factura.</a:t>
            </a:r>
          </a:p>
        </p:txBody>
      </p:sp>
    </p:spTree>
    <p:extLst>
      <p:ext uri="{BB962C8B-B14F-4D97-AF65-F5344CB8AC3E}">
        <p14:creationId xmlns:p14="http://schemas.microsoft.com/office/powerpoint/2010/main" val="2917843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851662"/>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Conforme a lo previsto en los artículos 93 y siguientes de la Ley 58/2003, de 17 de diciembre, General Tributaria, la Agencia Estatal de Administración Tributaria podrá utilizar la información proporcionada por el receptor de la factura, de acuerdo con el apartado anterior, para el ejercicio de sus competencias para la aplicación de los tributos.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980977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851662"/>
            <a:ext cx="10868025" cy="11546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600" dirty="0"/>
              <a:t>No obstante, los obligados tributarios a que se refiere el artículo 3.1 de dicho Reglamento deberán tener operativos los sistemas informáticos adaptados a las características y requisitos que se establecen en el citado reglamento y en su normativa de desarrollo antes del 1 de julio de 2025.</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50131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1944788"/>
            <a:ext cx="10868025" cy="4198906"/>
          </a:xfrm>
          <a:prstGeom prst="rect">
            <a:avLst/>
          </a:prstGeom>
          <a:noFill/>
        </p:spPr>
        <p:txBody>
          <a:bodyPr wrap="square">
            <a:spAutoFit/>
          </a:bodyPr>
          <a:lstStyle/>
          <a:p>
            <a:pPr lvl="0" algn="just">
              <a:lnSpc>
                <a:spcPct val="120000"/>
              </a:lnSpc>
              <a:spcBef>
                <a:spcPts val="600"/>
              </a:spcBef>
              <a:spcAft>
                <a:spcPts val="600"/>
              </a:spcAft>
            </a:pPr>
            <a:r>
              <a:rPr lang="es-ES" sz="1400" dirty="0"/>
              <a:t>Las que agrupen a más de cien trabajadores o su volumen anual de operaciones, calculado conforme a lo establecido en la normativa del Impuesto sobre el Valor Añadido, exceda de 6.010.121,04 euros y que, en ambos casos, operen en los siguientes sectores económicos:</a:t>
            </a:r>
          </a:p>
          <a:p>
            <a:pPr marL="342900" lvl="0" indent="-342900" algn="just">
              <a:lnSpc>
                <a:spcPct val="120000"/>
              </a:lnSpc>
              <a:spcBef>
                <a:spcPts val="600"/>
              </a:spcBef>
              <a:spcAft>
                <a:spcPts val="600"/>
              </a:spcAft>
              <a:buClr>
                <a:srgbClr val="A61834"/>
              </a:buClr>
              <a:buFont typeface="+mj-lt"/>
              <a:buAutoNum type="alphaLcParenR"/>
            </a:pPr>
            <a:r>
              <a:rPr lang="es-ES" sz="1400" dirty="0"/>
              <a:t>Servicios de comunicaciones electrónicas a consumidores, en los términos definidos en la Ley 32/2003, de 3 de noviembre, General de Telecomunicaciones.</a:t>
            </a:r>
          </a:p>
          <a:p>
            <a:pPr marL="342900" lvl="0" indent="-342900" algn="just">
              <a:lnSpc>
                <a:spcPct val="120000"/>
              </a:lnSpc>
              <a:spcBef>
                <a:spcPts val="600"/>
              </a:spcBef>
              <a:spcAft>
                <a:spcPts val="600"/>
              </a:spcAft>
              <a:buClr>
                <a:srgbClr val="A61834"/>
              </a:buClr>
              <a:buFont typeface="+mj-lt"/>
              <a:buAutoNum type="alphaLcParenR"/>
            </a:pPr>
            <a:r>
              <a:rPr lang="es-ES" sz="1400" dirty="0"/>
              <a:t>Servicios financieros destinados a consumidores, que incluirán los servicios bancarios, de crédito o de pago, los servicios de inversión, las operaciones de seguros privados, los planes de pensiones y la actividad de mediación de seguros. En particular, se entenderá por:</a:t>
            </a:r>
          </a:p>
          <a:p>
            <a:pPr marL="800100" lvl="1" indent="-342900" algn="just">
              <a:lnSpc>
                <a:spcPct val="120000"/>
              </a:lnSpc>
              <a:spcBef>
                <a:spcPts val="600"/>
              </a:spcBef>
              <a:spcAft>
                <a:spcPts val="600"/>
              </a:spcAft>
              <a:buClr>
                <a:srgbClr val="A61834"/>
              </a:buClr>
              <a:buFont typeface="+mj-lt"/>
              <a:buAutoNum type="arabicPeriod"/>
            </a:pPr>
            <a:r>
              <a:rPr lang="es-ES" sz="1400" dirty="0"/>
              <a:t>Servicios bancarios, de crédito o de pago: las actividades relacionadas en el artículo 52 de la Ley 26/1988, de 29 de julio, sobre Disciplina e Intervención de las Entidades de Crédito.</a:t>
            </a:r>
          </a:p>
          <a:p>
            <a:pPr marL="800100" lvl="1" indent="-342900" algn="just">
              <a:lnSpc>
                <a:spcPct val="120000"/>
              </a:lnSpc>
              <a:spcBef>
                <a:spcPts val="600"/>
              </a:spcBef>
              <a:spcAft>
                <a:spcPts val="600"/>
              </a:spcAft>
              <a:buClr>
                <a:srgbClr val="A61834"/>
              </a:buClr>
              <a:buFont typeface="+mj-lt"/>
              <a:buAutoNum type="arabicPeriod"/>
            </a:pPr>
            <a:r>
              <a:rPr lang="es-ES" sz="1400" dirty="0"/>
              <a:t>Servicios de inversión: los definidos como tales en la Ley 24/1988, de 28 de julio, del Mercado de Valores.</a:t>
            </a:r>
          </a:p>
          <a:p>
            <a:pPr marL="800100" lvl="1" indent="-342900" algn="just">
              <a:lnSpc>
                <a:spcPct val="120000"/>
              </a:lnSpc>
              <a:spcBef>
                <a:spcPts val="600"/>
              </a:spcBef>
              <a:spcAft>
                <a:spcPts val="600"/>
              </a:spcAft>
              <a:buClr>
                <a:srgbClr val="A61834"/>
              </a:buClr>
              <a:buFont typeface="+mj-lt"/>
              <a:buAutoNum type="arabicPeriod"/>
            </a:pPr>
            <a:r>
              <a:rPr lang="es-ES" sz="1400" dirty="0"/>
              <a:t>Operaciones de seguros privados: las definidas en el artículo 3 del texto refundido de la Ley de ordenación y supervisión de los seguros privados, aprobado por Real Decreto Legislativo 6/2004, de 29 de octubre.</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149548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007067"/>
            <a:ext cx="10868025" cy="3730317"/>
          </a:xfrm>
          <a:prstGeom prst="rect">
            <a:avLst/>
          </a:prstGeom>
          <a:noFill/>
        </p:spPr>
        <p:txBody>
          <a:bodyPr wrap="square">
            <a:spAutoFit/>
          </a:bodyPr>
          <a:lstStyle/>
          <a:p>
            <a:pPr marL="342900" lvl="0" indent="-342900" algn="just">
              <a:lnSpc>
                <a:spcPct val="150000"/>
              </a:lnSpc>
              <a:spcBef>
                <a:spcPts val="600"/>
              </a:spcBef>
              <a:spcAft>
                <a:spcPts val="600"/>
              </a:spcAft>
              <a:buClr>
                <a:srgbClr val="A61834"/>
              </a:buClr>
              <a:buFont typeface="+mj-lt"/>
              <a:buAutoNum type="alphaLcParenR"/>
            </a:pPr>
            <a:r>
              <a:rPr lang="es-ES" sz="1400" dirty="0"/>
              <a:t>Los contribuyentes del Impuesto sobre Sociedades.</a:t>
            </a:r>
          </a:p>
          <a:p>
            <a:pPr marL="361950" lvl="1" algn="just">
              <a:lnSpc>
                <a:spcPct val="150000"/>
              </a:lnSpc>
              <a:spcBef>
                <a:spcPts val="600"/>
              </a:spcBef>
              <a:spcAft>
                <a:spcPts val="600"/>
              </a:spcAft>
              <a:buClr>
                <a:srgbClr val="A61834"/>
              </a:buClr>
            </a:pPr>
            <a:r>
              <a:rPr lang="es-ES" sz="1400" dirty="0"/>
              <a:t>No estarán sometidas a las obligaciones establecidas en este real decreto las entidades exentas a que se refiere el apartado 1 del artículo 9 de la Ley 27/2014, de 27 de noviembre, del Impuesto sobre Sociedades.</a:t>
            </a:r>
          </a:p>
          <a:p>
            <a:pPr marL="361950" lvl="1" algn="just">
              <a:lnSpc>
                <a:spcPct val="150000"/>
              </a:lnSpc>
              <a:spcBef>
                <a:spcPts val="600"/>
              </a:spcBef>
              <a:spcAft>
                <a:spcPts val="600"/>
              </a:spcAft>
              <a:buClr>
                <a:srgbClr val="A61834"/>
              </a:buClr>
            </a:pPr>
            <a:r>
              <a:rPr lang="es-ES" sz="1400" dirty="0"/>
              <a:t>Las entidades parcialmente exentas a que se refieren los apartados 2, 3 y 4 del artículo 9 de la misma Ley estarán sometidas a esta obligación exclusivamente por las operaciones que generen rentas que estén sujetas y no exentas del Impuesto.</a:t>
            </a:r>
          </a:p>
          <a:p>
            <a:pPr marL="342900" lvl="0" indent="-342900" algn="just">
              <a:lnSpc>
                <a:spcPct val="150000"/>
              </a:lnSpc>
              <a:spcBef>
                <a:spcPts val="600"/>
              </a:spcBef>
              <a:spcAft>
                <a:spcPts val="600"/>
              </a:spcAft>
              <a:buClr>
                <a:srgbClr val="A61834"/>
              </a:buClr>
              <a:buFont typeface="+mj-lt"/>
              <a:buAutoNum type="alphaLcParenR" startAt="2"/>
            </a:pPr>
            <a:r>
              <a:rPr lang="es-ES" sz="1400" dirty="0"/>
              <a:t>Los contribuyentes del Impuesto sobre la Renta de las Personas Físicas que desarrollen actividades económicas.</a:t>
            </a:r>
          </a:p>
          <a:p>
            <a:pPr marL="342900" lvl="0" indent="-342900" algn="just">
              <a:lnSpc>
                <a:spcPct val="150000"/>
              </a:lnSpc>
              <a:spcBef>
                <a:spcPts val="600"/>
              </a:spcBef>
              <a:spcAft>
                <a:spcPts val="600"/>
              </a:spcAft>
              <a:buClr>
                <a:srgbClr val="A61834"/>
              </a:buClr>
              <a:buFont typeface="+mj-lt"/>
              <a:buAutoNum type="alphaLcParenR" startAt="2"/>
            </a:pPr>
            <a:r>
              <a:rPr lang="es-ES" sz="1400" dirty="0"/>
              <a:t>Los contribuyentes del Impuesto sobre la Renta de no Residentes que obtengan rentas mediante establecimiento permanente.</a:t>
            </a:r>
          </a:p>
          <a:p>
            <a:pPr marL="342900" lvl="0" indent="-342900" algn="just">
              <a:lnSpc>
                <a:spcPct val="150000"/>
              </a:lnSpc>
              <a:spcBef>
                <a:spcPts val="600"/>
              </a:spcBef>
              <a:spcAft>
                <a:spcPts val="600"/>
              </a:spcAft>
              <a:buClr>
                <a:srgbClr val="A61834"/>
              </a:buClr>
              <a:buFont typeface="+mj-lt"/>
              <a:buAutoNum type="alphaLcParenR" startAt="2"/>
            </a:pPr>
            <a:r>
              <a:rPr lang="es-ES" sz="1400" dirty="0"/>
              <a:t>Las entidades en régimen de atribución de rentas que desarrollen actividades económicas, sin perjuicio de la atribución de rendimientos que corresponda efectuar a sus miembros.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3196886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1F2AE7-D44C-02A7-B120-2DE1A0623D13}"/>
              </a:ext>
            </a:extLst>
          </p:cNvPr>
          <p:cNvSpPr/>
          <p:nvPr/>
        </p:nvSpPr>
        <p:spPr>
          <a:xfrm>
            <a:off x="513481" y="3565757"/>
            <a:ext cx="11165038" cy="17440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B2B2E009-AA79-C847-74D1-02919D9CDCF7}"/>
              </a:ext>
            </a:extLst>
          </p:cNvPr>
          <p:cNvSpPr txBox="1"/>
          <p:nvPr/>
        </p:nvSpPr>
        <p:spPr>
          <a:xfrm>
            <a:off x="665012" y="2407117"/>
            <a:ext cx="10868025" cy="2622321"/>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El presente Reglamento no se aplicará a los contribuyentes que lleven los libros registros en los términos establecidos en el apartado 6 del artículo 62 del Reglamento del Impuesto sobre el Valor Añadido, aprobado por el Real Decreto 1624/1992, de 29 de diciembre.</a:t>
            </a:r>
          </a:p>
          <a:p>
            <a:pPr lvl="0" algn="just">
              <a:lnSpc>
                <a:spcPct val="150000"/>
              </a:lnSpc>
              <a:spcBef>
                <a:spcPts val="600"/>
              </a:spcBef>
              <a:spcAft>
                <a:spcPts val="600"/>
              </a:spcAft>
              <a:buClr>
                <a:srgbClr val="A61834"/>
              </a:buClr>
            </a:pPr>
            <a:endParaRPr lang="es-ES" sz="1400" dirty="0"/>
          </a:p>
          <a:p>
            <a:pPr lvl="0" algn="just">
              <a:lnSpc>
                <a:spcPct val="150000"/>
              </a:lnSpc>
              <a:spcBef>
                <a:spcPts val="600"/>
              </a:spcBef>
              <a:spcAft>
                <a:spcPts val="600"/>
              </a:spcAft>
              <a:buClr>
                <a:srgbClr val="A61834"/>
              </a:buClr>
            </a:pPr>
            <a:r>
              <a:rPr lang="es-ES" sz="1400" dirty="0"/>
              <a:t>“</a:t>
            </a:r>
            <a:r>
              <a:rPr lang="es-ES" sz="1400" dirty="0">
                <a:solidFill>
                  <a:srgbClr val="A61834"/>
                </a:solidFill>
              </a:rPr>
              <a:t>6. </a:t>
            </a:r>
            <a:r>
              <a:rPr lang="es-ES" sz="1400" dirty="0"/>
              <a:t>No obstante lo dispuesto en los apartados anteriores, los libros registro a que se refiere el apartado 1 de este artículo, deberán llevarse a través de la Sede electrónica de la Agencia Estatal de Administración Tributaria, mediante el suministro electrónico de los registros de facturación, por los empresarios o profesionales y otros sujetos pasivos del Impuesto, que tengan un periodo de liquidación que coincida con el mes natural de acuerdo con lo dispuesto en el artículo 71.3 del presente Reglamento”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122483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1740367"/>
            <a:ext cx="10868025" cy="4198906"/>
          </a:xfrm>
          <a:prstGeom prst="rect">
            <a:avLst/>
          </a:prstGeom>
          <a:noFill/>
        </p:spPr>
        <p:txBody>
          <a:bodyPr wrap="square">
            <a:spAutoFit/>
          </a:bodyPr>
          <a:lstStyle/>
          <a:p>
            <a:pPr lvl="0" algn="just">
              <a:lnSpc>
                <a:spcPct val="120000"/>
              </a:lnSpc>
              <a:spcBef>
                <a:spcPts val="600"/>
              </a:spcBef>
              <a:spcAft>
                <a:spcPts val="600"/>
              </a:spcAft>
              <a:buClr>
                <a:srgbClr val="A61834"/>
              </a:buClr>
            </a:pPr>
            <a:r>
              <a:rPr lang="es-ES" sz="1400" dirty="0"/>
              <a:t>El presente Reglamento será de aplicación a los sistemas informáticos de facturación de las operaciones correspondientes a la actividad de los obligados tributarios a que se refiere el apartado 1 del artículo 3 de este Reglamento.</a:t>
            </a:r>
          </a:p>
          <a:p>
            <a:pPr lvl="0" algn="just">
              <a:lnSpc>
                <a:spcPct val="120000"/>
              </a:lnSpc>
              <a:spcBef>
                <a:spcPts val="600"/>
              </a:spcBef>
              <a:spcAft>
                <a:spcPts val="600"/>
              </a:spcAft>
              <a:buClr>
                <a:srgbClr val="A61834"/>
              </a:buClr>
            </a:pPr>
            <a:r>
              <a:rPr lang="es-ES" sz="1400" dirty="0"/>
              <a:t>El presente Reglamento no se aplicará a las siguientes operaciones:</a:t>
            </a:r>
          </a:p>
          <a:p>
            <a:pPr marL="342900" lvl="0" indent="-342900" algn="just">
              <a:lnSpc>
                <a:spcPct val="120000"/>
              </a:lnSpc>
              <a:spcBef>
                <a:spcPts val="600"/>
              </a:spcBef>
              <a:spcAft>
                <a:spcPts val="600"/>
              </a:spcAft>
              <a:buClr>
                <a:srgbClr val="A61834"/>
              </a:buClr>
              <a:buFont typeface="+mj-lt"/>
              <a:buAutoNum type="arabicPeriod"/>
            </a:pPr>
            <a:r>
              <a:rPr lang="es-ES" sz="1400" dirty="0"/>
              <a:t>En relación con las obligaciones establecidas a quienes tributen bajo el régimen especial de la agricultura, ganadería y pesca del Impuesto sobre el Valor Añadido, a las operaciones por las cuales la obligación de expedir factura se entienda cumplida mediante la expedición del recibo a que se refiere el apartado 1 del artículo 16 del Reglamento por el que se regulan las obligaciones de facturación.</a:t>
            </a:r>
          </a:p>
          <a:p>
            <a:pPr marL="342900" lvl="0" indent="-342900" algn="just">
              <a:lnSpc>
                <a:spcPct val="120000"/>
              </a:lnSpc>
              <a:spcBef>
                <a:spcPts val="600"/>
              </a:spcBef>
              <a:spcAft>
                <a:spcPts val="600"/>
              </a:spcAft>
              <a:buClr>
                <a:srgbClr val="A61834"/>
              </a:buClr>
              <a:buFont typeface="+mj-lt"/>
              <a:buAutoNum type="arabicPeriod"/>
            </a:pPr>
            <a:r>
              <a:rPr lang="es-ES" sz="1400" dirty="0"/>
              <a:t>A las incluidas en las letras b), c) y d) del artículo 3.1 del Reglamento por el que se regulan las obligaciones de facturación, en el supuesto de que, conforme a dicho Reglamento, no se deba expedir factura. (RE, </a:t>
            </a:r>
            <a:r>
              <a:rPr lang="es-ES" sz="1400" dirty="0" err="1"/>
              <a:t>modulos</a:t>
            </a:r>
            <a:r>
              <a:rPr lang="es-ES" sz="1400" dirty="0"/>
              <a:t>, sectores excluidos)</a:t>
            </a:r>
          </a:p>
          <a:p>
            <a:pPr marL="342900" lvl="0" indent="-342900" algn="just">
              <a:lnSpc>
                <a:spcPct val="120000"/>
              </a:lnSpc>
              <a:spcBef>
                <a:spcPts val="600"/>
              </a:spcBef>
              <a:spcAft>
                <a:spcPts val="600"/>
              </a:spcAft>
              <a:buClr>
                <a:srgbClr val="A61834"/>
              </a:buClr>
              <a:buFont typeface="+mj-lt"/>
              <a:buAutoNum type="arabicPeriod"/>
            </a:pPr>
            <a:r>
              <a:rPr lang="es-ES" sz="1400" dirty="0"/>
              <a:t>A las que se refieren las disposiciones adicionales tercera y sexta del Reglamento por el que se regulan las obligaciones de facturación. (empresas energéticas)</a:t>
            </a:r>
          </a:p>
          <a:p>
            <a:pPr marL="342900" lvl="0" indent="-342900" algn="just">
              <a:lnSpc>
                <a:spcPct val="120000"/>
              </a:lnSpc>
              <a:spcBef>
                <a:spcPts val="600"/>
              </a:spcBef>
              <a:spcAft>
                <a:spcPts val="600"/>
              </a:spcAft>
              <a:buClr>
                <a:srgbClr val="A61834"/>
              </a:buClr>
              <a:buFont typeface="+mj-lt"/>
              <a:buAutoNum type="arabicPeriod"/>
            </a:pPr>
            <a:r>
              <a:rPr lang="es-ES" sz="1400" dirty="0"/>
              <a:t>A las documentadas en facturas por operaciones realizadas a través de establecimientos permanentes que se encuentren en el extranjero.</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err="1">
                <a:solidFill>
                  <a:srgbClr val="A61834"/>
                </a:solidFill>
              </a:rPr>
              <a:t>Rd</a:t>
            </a:r>
            <a:r>
              <a:rPr lang="es-ES" sz="3200" b="1" dirty="0">
                <a:solidFill>
                  <a:srgbClr val="A61834"/>
                </a:solidFill>
              </a:rPr>
              <a:t> 1007/2023, de 5 de diciembre</a:t>
            </a:r>
          </a:p>
        </p:txBody>
      </p:sp>
    </p:spTree>
    <p:extLst>
      <p:ext uri="{BB962C8B-B14F-4D97-AF65-F5344CB8AC3E}">
        <p14:creationId xmlns:p14="http://schemas.microsoft.com/office/powerpoint/2010/main" val="30634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EFDEE8-B2ED-4926-3C51-17E88305566E}"/>
              </a:ext>
            </a:extLst>
          </p:cNvPr>
          <p:cNvPicPr>
            <a:picLocks noChangeAspect="1"/>
          </p:cNvPicPr>
          <p:nvPr/>
        </p:nvPicPr>
        <p:blipFill>
          <a:blip r:embed="rId2"/>
          <a:stretch>
            <a:fillRect/>
          </a:stretch>
        </p:blipFill>
        <p:spPr>
          <a:xfrm>
            <a:off x="1500189" y="866032"/>
            <a:ext cx="9015411" cy="4925159"/>
          </a:xfrm>
          <a:prstGeom prst="rect">
            <a:avLst/>
          </a:prstGeom>
          <a:noFill/>
          <a:ln cap="flat">
            <a:noFill/>
          </a:ln>
        </p:spPr>
      </p:pic>
      <p:pic>
        <p:nvPicPr>
          <p:cNvPr id="4" name="Imagen 3">
            <a:extLst>
              <a:ext uri="{FF2B5EF4-FFF2-40B4-BE49-F238E27FC236}">
                <a16:creationId xmlns:a16="http://schemas.microsoft.com/office/drawing/2014/main" id="{92490514-1B39-803B-4195-919EBDD847C7}"/>
              </a:ext>
            </a:extLst>
          </p:cNvPr>
          <p:cNvPicPr>
            <a:picLocks noChangeAspect="1"/>
          </p:cNvPicPr>
          <p:nvPr/>
        </p:nvPicPr>
        <p:blipFill>
          <a:blip r:embed="rId3"/>
          <a:srcRect/>
          <a:stretch/>
        </p:blipFill>
        <p:spPr>
          <a:xfrm>
            <a:off x="10990555" y="287657"/>
            <a:ext cx="906218" cy="648198"/>
          </a:xfrm>
          <a:prstGeom prst="rect">
            <a:avLst/>
          </a:prstGeom>
        </p:spPr>
      </p:pic>
    </p:spTree>
    <p:extLst>
      <p:ext uri="{BB962C8B-B14F-4D97-AF65-F5344CB8AC3E}">
        <p14:creationId xmlns:p14="http://schemas.microsoft.com/office/powerpoint/2010/main" val="216602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29CABC9-3CFD-00EE-0F99-BB48BFD995BA}"/>
              </a:ext>
            </a:extLst>
          </p:cNvPr>
          <p:cNvSpPr txBox="1"/>
          <p:nvPr/>
        </p:nvSpPr>
        <p:spPr>
          <a:xfrm>
            <a:off x="3672116" y="3923123"/>
            <a:ext cx="5018907" cy="1345112"/>
          </a:xfrm>
          <a:prstGeom prst="rect">
            <a:avLst/>
          </a:prstGeom>
        </p:spPr>
        <p:txBody>
          <a:bodyPr wrap="square" lIns="0" tIns="0" rIns="0" bIns="0" rtlCol="0" anchor="t">
            <a:spAutoFit/>
          </a:bodyPr>
          <a:lstStyle/>
          <a:p>
            <a:pPr algn="ctr">
              <a:lnSpc>
                <a:spcPts val="2676"/>
              </a:lnSpc>
            </a:pPr>
            <a:r>
              <a:rPr lang="en-US" sz="1600" dirty="0">
                <a:solidFill>
                  <a:srgbClr val="861236"/>
                </a:solidFill>
                <a:latin typeface="Arial" panose="020B0604020202020204" pitchFamily="34" charset="0"/>
                <a:cs typeface="Arial" panose="020B0604020202020204" pitchFamily="34" charset="0"/>
              </a:rPr>
              <a:t>TIC DE LOS COLEGIOS DE GESTORES ADMINISTRATIVOS DE ESPAÑA</a:t>
            </a:r>
          </a:p>
          <a:p>
            <a:pPr algn="ctr">
              <a:lnSpc>
                <a:spcPts val="2676"/>
              </a:lnSpc>
            </a:pPr>
            <a:r>
              <a:rPr lang="en-US" sz="1600" dirty="0">
                <a:solidFill>
                  <a:srgbClr val="515453"/>
                </a:solidFill>
                <a:latin typeface="Arial" panose="020B0604020202020204" pitchFamily="34" charset="0"/>
                <a:cs typeface="Arial" panose="020B0604020202020204" pitchFamily="34" charset="0"/>
              </a:rPr>
              <a:t>986 86 61 71- WWW.GESTORES.NET</a:t>
            </a:r>
          </a:p>
          <a:p>
            <a:pPr algn="ctr">
              <a:lnSpc>
                <a:spcPts val="2676"/>
              </a:lnSpc>
            </a:pPr>
            <a:endParaRPr lang="en-US" sz="1600" dirty="0">
              <a:solidFill>
                <a:srgbClr val="861236"/>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BBA2859-1CA6-871D-6DA5-09656BB093A7}"/>
              </a:ext>
            </a:extLst>
          </p:cNvPr>
          <p:cNvPicPr>
            <a:picLocks noChangeAspect="1"/>
          </p:cNvPicPr>
          <p:nvPr/>
        </p:nvPicPr>
        <p:blipFill>
          <a:blip r:embed="rId2"/>
          <a:srcRect/>
          <a:stretch/>
        </p:blipFill>
        <p:spPr>
          <a:xfrm>
            <a:off x="4860316" y="1697798"/>
            <a:ext cx="2471368" cy="1767715"/>
          </a:xfrm>
          <a:prstGeom prst="rect">
            <a:avLst/>
          </a:prstGeom>
        </p:spPr>
      </p:pic>
    </p:spTree>
    <p:extLst>
      <p:ext uri="{BB962C8B-B14F-4D97-AF65-F5344CB8AC3E}">
        <p14:creationId xmlns:p14="http://schemas.microsoft.com/office/powerpoint/2010/main" val="57915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2776209"/>
          </a:xfrm>
          <a:prstGeom prst="rect">
            <a:avLst/>
          </a:prstGeom>
          <a:noFill/>
        </p:spPr>
        <p:txBody>
          <a:bodyPr wrap="square">
            <a:spAutoFit/>
          </a:bodyPr>
          <a:lstStyle/>
          <a:p>
            <a:pPr marL="800100" lvl="1" indent="-342900" algn="just">
              <a:lnSpc>
                <a:spcPct val="150000"/>
              </a:lnSpc>
              <a:spcBef>
                <a:spcPts val="600"/>
              </a:spcBef>
              <a:spcAft>
                <a:spcPts val="600"/>
              </a:spcAft>
              <a:buClr>
                <a:srgbClr val="A61834"/>
              </a:buClr>
              <a:buFont typeface="+mj-lt"/>
              <a:buAutoNum type="arabicPeriod" startAt="4"/>
            </a:pPr>
            <a:r>
              <a:rPr lang="es-ES" sz="1400" dirty="0"/>
              <a:t>Planes de pensiones: los definidos en el artículo 1 del texto refundido de la Ley de Regulación de los Planes y Fondos de Pensiones, aprobado por Real Decreto Legislativo 1/2002, de 29 de noviembre.</a:t>
            </a:r>
          </a:p>
          <a:p>
            <a:pPr marL="800100" lvl="1" indent="-342900" algn="just">
              <a:lnSpc>
                <a:spcPct val="150000"/>
              </a:lnSpc>
              <a:spcBef>
                <a:spcPts val="600"/>
              </a:spcBef>
              <a:spcAft>
                <a:spcPts val="600"/>
              </a:spcAft>
              <a:buClr>
                <a:srgbClr val="A61834"/>
              </a:buClr>
              <a:buFont typeface="+mj-lt"/>
              <a:buAutoNum type="arabicPeriod" startAt="4"/>
            </a:pPr>
            <a:r>
              <a:rPr lang="es-ES" sz="1400" dirty="0"/>
              <a:t>Actividad de corredor de seguros: la definida en la Ley 26/2006, de 17 de julio, de mediación en seguros y reaseguros privados.</a:t>
            </a:r>
          </a:p>
          <a:p>
            <a:pPr marL="342900" lvl="0" indent="-342900" algn="just">
              <a:lnSpc>
                <a:spcPct val="150000"/>
              </a:lnSpc>
              <a:spcBef>
                <a:spcPts val="600"/>
              </a:spcBef>
              <a:spcAft>
                <a:spcPts val="600"/>
              </a:spcAft>
              <a:buClr>
                <a:srgbClr val="A61834"/>
              </a:buClr>
              <a:buFont typeface="+mj-lt"/>
              <a:buAutoNum type="alphaLcPeriod" startAt="3"/>
            </a:pPr>
            <a:r>
              <a:rPr lang="es-ES" sz="1400" dirty="0"/>
              <a:t>Servicios de suministro de agua a consumidores, definidos de acuerdo con la normativa específica.</a:t>
            </a:r>
          </a:p>
          <a:p>
            <a:pPr marL="342900" lvl="0" indent="-342900" algn="just">
              <a:lnSpc>
                <a:spcPct val="150000"/>
              </a:lnSpc>
              <a:spcBef>
                <a:spcPts val="600"/>
              </a:spcBef>
              <a:spcAft>
                <a:spcPts val="600"/>
              </a:spcAft>
              <a:buClr>
                <a:srgbClr val="A61834"/>
              </a:buClr>
              <a:buFont typeface="+mj-lt"/>
              <a:buAutoNum type="alphaLcPeriod" startAt="3"/>
            </a:pPr>
            <a:r>
              <a:rPr lang="es-ES" sz="1400" dirty="0"/>
              <a:t>Servicios de suministro de gas al por menor, de acuerdo con lo dispuesto en la Ley 34/1998, de 7 de octubre, del Sector de Hidrocarburos.</a:t>
            </a:r>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16734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237116"/>
            <a:ext cx="10868025" cy="3899594"/>
          </a:xfrm>
          <a:prstGeom prst="rect">
            <a:avLst/>
          </a:prstGeom>
          <a:noFill/>
        </p:spPr>
        <p:txBody>
          <a:bodyPr wrap="square">
            <a:spAutoFit/>
          </a:bodyPr>
          <a:lstStyle/>
          <a:p>
            <a:pPr marL="342900" lvl="0" indent="-342900" algn="just">
              <a:lnSpc>
                <a:spcPct val="150000"/>
              </a:lnSpc>
              <a:spcBef>
                <a:spcPts val="600"/>
              </a:spcBef>
              <a:spcAft>
                <a:spcPts val="600"/>
              </a:spcAft>
              <a:buClr>
                <a:srgbClr val="A61834"/>
              </a:buClr>
              <a:buFont typeface="+mj-lt"/>
              <a:buAutoNum type="alphaLcPeriod" startAt="5"/>
            </a:pPr>
            <a:r>
              <a:rPr lang="es-ES" sz="1400" dirty="0"/>
              <a:t>Servicios de suministro eléctrico a consumidores finales, de acuerdo con lo dispuesto en el título VIII de la Ley 54/1997, de 27 noviembre, del Sector Eléctrico.</a:t>
            </a:r>
          </a:p>
          <a:p>
            <a:pPr marL="342900" lvl="0" indent="-342900" algn="just">
              <a:lnSpc>
                <a:spcPct val="150000"/>
              </a:lnSpc>
              <a:spcBef>
                <a:spcPts val="600"/>
              </a:spcBef>
              <a:spcAft>
                <a:spcPts val="600"/>
              </a:spcAft>
              <a:buClr>
                <a:srgbClr val="A61834"/>
              </a:buClr>
              <a:buFont typeface="+mj-lt"/>
              <a:buAutoNum type="alphaLcPeriod" startAt="5"/>
            </a:pPr>
            <a:r>
              <a:rPr lang="es-ES" sz="1400" dirty="0"/>
              <a:t>Servicios de agencia de viajes, de acuerdo con lo dispuesto en el Real Decreto 271/1988, de 25 de marzo, por el que se regula el ejercicio de las actividades propias de las agencias de viajes.</a:t>
            </a:r>
          </a:p>
          <a:p>
            <a:pPr marL="342900" lvl="0" indent="-342900" algn="just">
              <a:lnSpc>
                <a:spcPct val="150000"/>
              </a:lnSpc>
              <a:spcBef>
                <a:spcPts val="600"/>
              </a:spcBef>
              <a:spcAft>
                <a:spcPts val="600"/>
              </a:spcAft>
              <a:buClr>
                <a:srgbClr val="A61834"/>
              </a:buClr>
              <a:buFont typeface="+mj-lt"/>
              <a:buAutoNum type="alphaLcPeriod" startAt="5"/>
            </a:pPr>
            <a:r>
              <a:rPr lang="es-ES" sz="1400" dirty="0"/>
              <a:t>Servicios de transporte de viajeros por carretera, ferrocarril, por vía marítima, o por vía aérea, de acuerdo con lo dispuesto en la normativa específica aplicable.</a:t>
            </a:r>
          </a:p>
          <a:p>
            <a:pPr marL="342900" lvl="0" indent="-342900" algn="just">
              <a:lnSpc>
                <a:spcPct val="150000"/>
              </a:lnSpc>
              <a:spcBef>
                <a:spcPts val="600"/>
              </a:spcBef>
              <a:spcAft>
                <a:spcPts val="600"/>
              </a:spcAft>
              <a:buClr>
                <a:srgbClr val="A61834"/>
              </a:buClr>
              <a:buFont typeface="+mj-lt"/>
              <a:buAutoNum type="alphaLcPeriod" startAt="5"/>
            </a:pPr>
            <a:r>
              <a:rPr lang="es-ES" sz="1400" dirty="0"/>
              <a:t>Actividades de comercio al por menor, en los términos fijados en el apartado 2 del artículo 1 de la Ley 7/1996, de 15 de enero, de ordenación del comercio minorista y en su normativa de desarrollo, a las que serán de aplicación únicamente los apartados c) y d) del apartado 1 del presente artículo.</a:t>
            </a:r>
          </a:p>
          <a:p>
            <a:pPr marL="342900" lvl="0" indent="-342900" algn="just">
              <a:lnSpc>
                <a:spcPct val="150000"/>
              </a:lnSpc>
              <a:spcBef>
                <a:spcPts val="600"/>
              </a:spcBef>
              <a:spcAft>
                <a:spcPts val="600"/>
              </a:spcAft>
              <a:buClr>
                <a:srgbClr val="A61834"/>
              </a:buClr>
              <a:buFont typeface="+mj-lt"/>
              <a:buAutoNum type="alphaLcPeriod" startAt="5"/>
            </a:pPr>
            <a:endParaRPr lang="es-ES" sz="1400" dirty="0"/>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349477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B2E009-AA79-C847-74D1-02919D9CDCF7}"/>
              </a:ext>
            </a:extLst>
          </p:cNvPr>
          <p:cNvSpPr txBox="1"/>
          <p:nvPr/>
        </p:nvSpPr>
        <p:spPr>
          <a:xfrm>
            <a:off x="665012" y="2094241"/>
            <a:ext cx="10868025" cy="3099375"/>
          </a:xfrm>
          <a:prstGeom prst="rect">
            <a:avLst/>
          </a:prstGeom>
          <a:noFill/>
        </p:spPr>
        <p:txBody>
          <a:bodyPr wrap="square">
            <a:spAutoFit/>
          </a:bodyPr>
          <a:lstStyle/>
          <a:p>
            <a:pPr lvl="0" algn="just">
              <a:lnSpc>
                <a:spcPct val="150000"/>
              </a:lnSpc>
              <a:spcBef>
                <a:spcPts val="600"/>
              </a:spcBef>
              <a:spcAft>
                <a:spcPts val="600"/>
              </a:spcAft>
              <a:buClr>
                <a:srgbClr val="A61834"/>
              </a:buClr>
            </a:pPr>
            <a:r>
              <a:rPr lang="es-ES" sz="1400" dirty="0"/>
              <a:t>El Gobierno podrá ampliar el ámbito de aplicación de lo dispuesto anteriormente a empresas o entidades que no presten al público en general servicios de especial trascendencia económica en los casos en que se considere que deban tener una interlocución telemática con sus clientes o usuarios, por la naturaleza de los servicios que prestan, y emitan un número elevado de facturas.</a:t>
            </a:r>
          </a:p>
          <a:p>
            <a:pPr lvl="0" algn="just">
              <a:lnSpc>
                <a:spcPct val="150000"/>
              </a:lnSpc>
              <a:spcBef>
                <a:spcPts val="600"/>
              </a:spcBef>
              <a:spcAft>
                <a:spcPts val="600"/>
              </a:spcAft>
              <a:buClr>
                <a:srgbClr val="A61834"/>
              </a:buClr>
            </a:pPr>
            <a:r>
              <a:rPr lang="es-ES" sz="1400" dirty="0"/>
              <a:t>Las facturas electrónicas deberán cumplir, en todo caso, lo dispuesto en la normativa específica sobre facturación.</a:t>
            </a:r>
          </a:p>
          <a:p>
            <a:pPr lvl="0" algn="just">
              <a:lnSpc>
                <a:spcPct val="150000"/>
              </a:lnSpc>
              <a:spcBef>
                <a:spcPts val="600"/>
              </a:spcBef>
              <a:spcAft>
                <a:spcPts val="600"/>
              </a:spcAft>
              <a:buClr>
                <a:srgbClr val="A61834"/>
              </a:buClr>
            </a:pPr>
            <a:r>
              <a:rPr lang="es-ES" sz="1400" dirty="0"/>
              <a:t>Así mismo, los sistemas y programas informáticos o electrónicos que gestionen los procesos de facturación y conserven las facturas electrónicas deberán respetar los requisitos a los que se refiere el </a:t>
            </a:r>
            <a:r>
              <a:rPr lang="es-ES" sz="1400" b="1" dirty="0"/>
              <a:t>artículo 29.2.j)</a:t>
            </a:r>
            <a:r>
              <a:rPr lang="es-ES" sz="1400" dirty="0"/>
              <a:t> </a:t>
            </a:r>
            <a:r>
              <a:rPr lang="es-ES" sz="1400" b="1" dirty="0"/>
              <a:t>de la Ley 58/2003, de 17 de diciembre, General Tributaria, y su desarrollo reglamentario</a:t>
            </a:r>
            <a:r>
              <a:rPr lang="es-ES" sz="1400" dirty="0"/>
              <a:t>.</a:t>
            </a:r>
          </a:p>
          <a:p>
            <a:pPr marL="342900" lvl="0" indent="-342900" algn="just">
              <a:lnSpc>
                <a:spcPct val="150000"/>
              </a:lnSpc>
              <a:spcBef>
                <a:spcPts val="600"/>
              </a:spcBef>
              <a:spcAft>
                <a:spcPts val="600"/>
              </a:spcAft>
              <a:buClr>
                <a:srgbClr val="A61834"/>
              </a:buClr>
              <a:buFont typeface="+mj-lt"/>
              <a:buAutoNum type="alphaLcPeriod" startAt="5"/>
            </a:pPr>
            <a:endParaRPr lang="es-ES" sz="1400" dirty="0"/>
          </a:p>
        </p:txBody>
      </p:sp>
      <p:sp>
        <p:nvSpPr>
          <p:cNvPr id="5" name="Título 5">
            <a:extLst>
              <a:ext uri="{FF2B5EF4-FFF2-40B4-BE49-F238E27FC236}">
                <a16:creationId xmlns:a16="http://schemas.microsoft.com/office/drawing/2014/main" id="{5790C848-F3BC-71B1-E2B1-725791D53DE2}"/>
              </a:ext>
            </a:extLst>
          </p:cNvPr>
          <p:cNvSpPr txBox="1">
            <a:spLocks/>
          </p:cNvSpPr>
          <p:nvPr/>
        </p:nvSpPr>
        <p:spPr>
          <a:xfrm>
            <a:off x="665012" y="419099"/>
            <a:ext cx="10660213" cy="85809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rgbClr val="A61834"/>
                </a:solidFill>
              </a:rPr>
              <a:t>Marco legal</a:t>
            </a:r>
          </a:p>
        </p:txBody>
      </p:sp>
    </p:spTree>
    <p:extLst>
      <p:ext uri="{BB962C8B-B14F-4D97-AF65-F5344CB8AC3E}">
        <p14:creationId xmlns:p14="http://schemas.microsoft.com/office/powerpoint/2010/main" val="1797567991"/>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SIGA 98">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6040f75-acaf-45dd-9573-d4b6bfb874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C790FF41B5D944F863EABC84E708FEE" ma:contentTypeVersion="10" ma:contentTypeDescription="Crear nuevo documento." ma:contentTypeScope="" ma:versionID="b0062e170a8f729cf285a621ce91c661">
  <xsd:schema xmlns:xsd="http://www.w3.org/2001/XMLSchema" xmlns:xs="http://www.w3.org/2001/XMLSchema" xmlns:p="http://schemas.microsoft.com/office/2006/metadata/properties" xmlns:ns3="e6040f75-acaf-45dd-9573-d4b6bfb874b1" xmlns:ns4="5679a55c-3f44-40d6-b8af-fb980defec0d" targetNamespace="http://schemas.microsoft.com/office/2006/metadata/properties" ma:root="true" ma:fieldsID="4bf82ce6da9f9819f2e582b8ce1b474c" ns3:_="" ns4:_="">
    <xsd:import namespace="e6040f75-acaf-45dd-9573-d4b6bfb874b1"/>
    <xsd:import namespace="5679a55c-3f44-40d6-b8af-fb980defec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40f75-acaf-45dd-9573-d4b6bfb874b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79a55c-3f44-40d6-b8af-fb980defec0d"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SharingHintHash" ma:index="17"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C57A0-A0C1-4350-BF9C-F84E152FB380}">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5679a55c-3f44-40d6-b8af-fb980defec0d"/>
    <ds:schemaRef ds:uri="http://purl.org/dc/dcmitype/"/>
    <ds:schemaRef ds:uri="e6040f75-acaf-45dd-9573-d4b6bfb874b1"/>
    <ds:schemaRef ds:uri="http://www.w3.org/XML/1998/namespace"/>
    <ds:schemaRef ds:uri="http://purl.org/dc/elements/1.1/"/>
  </ds:schemaRefs>
</ds:datastoreItem>
</file>

<file path=customXml/itemProps2.xml><?xml version="1.0" encoding="utf-8"?>
<ds:datastoreItem xmlns:ds="http://schemas.openxmlformats.org/officeDocument/2006/customXml" ds:itemID="{AC0DA551-88E6-4EFD-AC11-26EF0507B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40f75-acaf-45dd-9573-d4b6bfb874b1"/>
    <ds:schemaRef ds:uri="5679a55c-3f44-40d6-b8af-fb980defe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622087-7E17-4340-A2D5-B12727FB5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TM03457464[[fn=Dividendo]]</Template>
  <TotalTime>1779</TotalTime>
  <Words>6521</Words>
  <Application>Microsoft Office PowerPoint</Application>
  <PresentationFormat>Panorámica</PresentationFormat>
  <Paragraphs>248</Paragraphs>
  <Slides>64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Aptos</vt:lpstr>
      <vt:lpstr>Arial</vt:lpstr>
      <vt:lpstr>Times New Roman</vt:lpstr>
      <vt:lpstr>Wingdings 2</vt:lpstr>
      <vt:lpstr>Dividendo</vt:lpstr>
      <vt:lpstr>Webinar de SIGAJURÍDICO  “Facturación electrónica”</vt:lpstr>
      <vt:lpstr>Marco actual</vt:lpstr>
      <vt:lpstr>ARTÍCULO 12 DE LA LEY 18/2022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Cociña</dc:creator>
  <cp:lastModifiedBy>Sabela Permuy</cp:lastModifiedBy>
  <cp:revision>108</cp:revision>
  <dcterms:created xsi:type="dcterms:W3CDTF">2021-03-26T12:02:33Z</dcterms:created>
  <dcterms:modified xsi:type="dcterms:W3CDTF">2024-06-07T10:44:52Z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0x010100FC790FF41B5D944F863EABC84E708FEE</vt:lpwstr>
  </property>
</Properties>
</file>