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2"/>
  </p:notesMasterIdLst>
  <p:sldIdLst>
    <p:sldId id="256" r:id="rId2"/>
    <p:sldId id="315" r:id="rId3"/>
    <p:sldId id="321" r:id="rId4"/>
    <p:sldId id="320" r:id="rId5"/>
    <p:sldId id="322" r:id="rId6"/>
    <p:sldId id="317" r:id="rId7"/>
    <p:sldId id="316" r:id="rId8"/>
    <p:sldId id="323" r:id="rId9"/>
    <p:sldId id="324" r:id="rId10"/>
    <p:sldId id="341" r:id="rId11"/>
    <p:sldId id="342" r:id="rId12"/>
    <p:sldId id="343" r:id="rId13"/>
    <p:sldId id="344" r:id="rId14"/>
    <p:sldId id="345" r:id="rId15"/>
    <p:sldId id="346" r:id="rId16"/>
    <p:sldId id="347" r:id="rId17"/>
    <p:sldId id="348" r:id="rId18"/>
    <p:sldId id="349" r:id="rId19"/>
    <p:sldId id="350" r:id="rId20"/>
    <p:sldId id="351" r:id="rId21"/>
    <p:sldId id="307" r:id="rId22"/>
    <p:sldId id="308" r:id="rId23"/>
    <p:sldId id="309" r:id="rId24"/>
    <p:sldId id="310" r:id="rId25"/>
    <p:sldId id="311" r:id="rId26"/>
    <p:sldId id="312" r:id="rId27"/>
    <p:sldId id="313" r:id="rId28"/>
    <p:sldId id="314" r:id="rId29"/>
    <p:sldId id="302" r:id="rId30"/>
    <p:sldId id="281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324B"/>
    <a:srgbClr val="861236"/>
    <a:srgbClr val="CDE3ED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12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624" y="96"/>
      </p:cViewPr>
      <p:guideLst>
        <p:guide orient="horz" pos="211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D3A632-914B-46EF-BDD3-5E86060138F7}" type="datetimeFigureOut">
              <a:rPr lang="es-ES" smtClean="0"/>
              <a:t>22/06/2023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43A1A5-E8E2-4038-873D-1E09685DDF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2887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rgbClr val="8612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rgbClr val="861236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rgbClr val="86123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C3B5342-436C-47F3-A275-F93A4711F5E7}" type="datetime1">
              <a:rPr lang="en-US" smtClean="0"/>
              <a:t>6/22/2023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1077D-D0CF-428B-A999-09369F9E58D1}" type="datetime1">
              <a:rPr lang="en-US" smtClean="0"/>
              <a:t>6/22/2023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rgbClr val="861236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3D13-BA42-4255-847D-3520DBE0840B}" type="datetime1">
              <a:rPr lang="en-US" smtClean="0"/>
              <a:t>6/22/2023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rgbClr val="8612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9989-FD5E-4DA8-B67E-44CE2398FAE1}" type="datetime1">
              <a:rPr lang="en-US" smtClean="0"/>
              <a:t>6/22/2023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rgbClr val="8612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210EB-BA2D-4036-A1EA-03E4AD358E88}" type="datetime1">
              <a:rPr lang="en-US" smtClean="0"/>
              <a:t>6/22/2023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629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rgbClr val="8612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1192" y="702156"/>
            <a:ext cx="11029616" cy="1013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plataforma</a:t>
            </a:r>
            <a:r>
              <a:rPr lang="en-US" dirty="0"/>
              <a:t> </a:t>
            </a:r>
            <a:r>
              <a:rPr lang="en-US" dirty="0" err="1"/>
              <a:t>mercurio</a:t>
            </a:r>
            <a:endParaRPr lang="en-US" dirty="0"/>
          </a:p>
        </p:txBody>
      </p:sp>
      <p:sp>
        <p:nvSpPr>
          <p:cNvPr id="12" name="Marcador de fecha 11">
            <a:extLst>
              <a:ext uri="{FF2B5EF4-FFF2-40B4-BE49-F238E27FC236}">
                <a16:creationId xmlns:a16="http://schemas.microsoft.com/office/drawing/2014/main" id="{272A3536-15F3-5142-7EB6-8077C388C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61FCA-FA76-42CC-91A3-27838711FA3E}" type="datetime1">
              <a:rPr lang="en-US" smtClean="0"/>
              <a:t>6/22/2023</a:t>
            </a:fld>
            <a:endParaRPr lang="en-US" dirty="0"/>
          </a:p>
        </p:txBody>
      </p:sp>
      <p:sp>
        <p:nvSpPr>
          <p:cNvPr id="13" name="Marcador de pie de página 12">
            <a:extLst>
              <a:ext uri="{FF2B5EF4-FFF2-40B4-BE49-F238E27FC236}">
                <a16:creationId xmlns:a16="http://schemas.microsoft.com/office/drawing/2014/main" id="{48503139-7F12-0514-536F-DDFF48560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Marcador de número de diapositiva 13">
            <a:extLst>
              <a:ext uri="{FF2B5EF4-FFF2-40B4-BE49-F238E27FC236}">
                <a16:creationId xmlns:a16="http://schemas.microsoft.com/office/drawing/2014/main" id="{89D6F721-926B-09F4-DF4E-04F20B058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8586E71C-AAB7-632E-FEC9-AC71735C7B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3900" y="2308225"/>
            <a:ext cx="2073275" cy="11207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s-ES" dirty="0"/>
              <a:t>Paso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8612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B713567-E49A-4775-A5BF-D9330F70DE7C}" type="datetime1">
              <a:rPr lang="en-US" smtClean="0"/>
              <a:t>6/22/2023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rgbClr val="8612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F867-9D99-4FC9-AD92-6B74A57482F6}" type="datetime1">
              <a:rPr lang="en-US" smtClean="0"/>
              <a:t>6/22/2023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rgbClr val="8612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9CF99-0BB7-4878-B418-7FF449A514B7}" type="datetime1">
              <a:rPr lang="en-US" smtClean="0"/>
              <a:t>6/22/2023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7432234-8E0B-41BD-AAC7-7DD41EAC2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D6E07D4-8184-44C8-8232-87E1AF20FC5D}"/>
              </a:ext>
            </a:extLst>
          </p:cNvPr>
          <p:cNvSpPr>
            <a:spLocks noChangeAspect="1"/>
          </p:cNvSpPr>
          <p:nvPr userDrawn="1"/>
        </p:nvSpPr>
        <p:spPr>
          <a:xfrm>
            <a:off x="8044873" y="599725"/>
            <a:ext cx="3701145" cy="5816950"/>
          </a:xfrm>
          <a:prstGeom prst="rect">
            <a:avLst/>
          </a:prstGeom>
          <a:solidFill>
            <a:srgbClr val="8612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49260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rgbClr val="8612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E54E3FEC-E9F6-4008-A112-C093661639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40869" y="5643418"/>
            <a:ext cx="876722" cy="67351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8D7C3-123F-4CD5-93D0-10E31BC0D7B3}" type="datetime1">
              <a:rPr lang="en-US" smtClean="0"/>
              <a:t>6/22/2023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rgbClr val="8612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79649DC-2F40-4C1E-A5C3-1BB8EBC7006D}" type="datetime1">
              <a:rPr lang="en-US" smtClean="0"/>
              <a:t>6/22/2023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33AEFA50-5CC4-4842-9936-442DBF316F12}" type="datetime1">
              <a:rPr lang="en-US" smtClean="0"/>
              <a:t>6/22/2023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8612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0" r:id="rId6"/>
    <p:sldLayoutId id="2147483659" r:id="rId7"/>
    <p:sldLayoutId id="2147483655" r:id="rId8"/>
    <p:sldLayoutId id="2147483656" r:id="rId9"/>
    <p:sldLayoutId id="2147483657" r:id="rId10"/>
    <p:sldLayoutId id="2147483658" r:id="rId11"/>
    <p:sldLayoutId id="2147483661" r:id="rId12"/>
    <p:sldLayoutId id="2147483662" r:id="rId13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docu/nie.pdf" TargetMode="Externa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docu/familiar%20comunitario.pdf%20.png" TargetMode="Externa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docu/asilo.pdf%20(2).png" TargetMode="Externa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hyperlink" Target="http://www.gestores.net/download/qqupjp3afacbjue6re5a9j1yaf5aqp/F0000006177_documento_adhesion_ga_santa_cruz_de_tenerife_formulario2024.pdf" TargetMode="External"/><Relationship Id="rId7" Type="http://schemas.openxmlformats.org/officeDocument/2006/relationships/image" Target="../media/image35.svg"/><Relationship Id="rId2" Type="http://schemas.openxmlformats.org/officeDocument/2006/relationships/hyperlink" Target="https://www.gestores.net/download/qqupjp3afacbjue6re5a9j1yaf5aqp/F0000006177_documento_adhesion_ga_santa_cruz_de_tenerife_formulario2024.pdf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hyperlink" Target="mailto:colgestfe@gestores.net" TargetMode="External"/><Relationship Id="rId4" Type="http://schemas.openxmlformats.org/officeDocument/2006/relationships/hyperlink" Target="mailto:atencioncliente@gestores.ne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mailto:atencioncliente@gestores.net" TargetMode="Externa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gestores.net/productos/sigacert" TargetMode="External"/><Relationship Id="rId4" Type="http://schemas.openxmlformats.org/officeDocument/2006/relationships/image" Target="../media/image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BC5278-DE7B-43F0-B136-25FE1220C7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744387"/>
            <a:ext cx="10993549" cy="1152760"/>
          </a:xfrm>
        </p:spPr>
        <p:txBody>
          <a:bodyPr/>
          <a:lstStyle/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Jornada</a:t>
            </a:r>
            <a:r>
              <a:rPr lang="es-ES" dirty="0"/>
              <a:t> formativa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2F3454F-042E-4D49-B259-BDF9DEEFD5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6865" y="2050555"/>
            <a:ext cx="10993546" cy="590321"/>
          </a:xfrm>
        </p:spPr>
        <p:txBody>
          <a:bodyPr>
            <a:normAutofit fontScale="25000" lnSpcReduction="20000"/>
          </a:bodyPr>
          <a:lstStyle/>
          <a:p>
            <a:r>
              <a:rPr lang="es-ES" sz="8000" b="1" cap="none" dirty="0">
                <a:solidFill>
                  <a:srgbClr val="EBEBEB">
                    <a:lumMod val="50000"/>
                  </a:srgbClr>
                </a:solidFill>
                <a:latin typeface="Arial"/>
              </a:rPr>
              <a:t>Webinar:  'Mercurio' en la práctica</a:t>
            </a:r>
          </a:p>
          <a:p>
            <a:r>
              <a:rPr lang="es-ES" sz="5600" b="1" cap="none" dirty="0">
                <a:latin typeface="Arial"/>
              </a:rPr>
              <a:t>Jueves, 22 de junio de 2023</a:t>
            </a:r>
          </a:p>
          <a:p>
            <a:r>
              <a:rPr lang="es-ES" sz="3500" b="1" cap="none" dirty="0">
                <a:solidFill>
                  <a:srgbClr val="EBEBEB">
                    <a:lumMod val="50000"/>
                  </a:srgbClr>
                </a:solidFill>
                <a:latin typeface="Arial"/>
              </a:rPr>
              <a:t>Continuación del curso “Sumérgete en la extranjería y curso básico sobre arraigos” de 8 de junio.</a:t>
            </a:r>
          </a:p>
          <a:p>
            <a:endParaRPr lang="es-E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33991A4-65CF-4408-A5CA-4DBE987DAE04}"/>
              </a:ext>
            </a:extLst>
          </p:cNvPr>
          <p:cNvSpPr txBox="1"/>
          <p:nvPr/>
        </p:nvSpPr>
        <p:spPr>
          <a:xfrm>
            <a:off x="771205" y="4084607"/>
            <a:ext cx="92223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Páginas de referencia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Plataforma Mercurio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Casos prácticos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1B48DFB-2753-39EA-FAAB-A0E053B38964}"/>
              </a:ext>
            </a:extLst>
          </p:cNvPr>
          <p:cNvSpPr txBox="1"/>
          <p:nvPr/>
        </p:nvSpPr>
        <p:spPr>
          <a:xfrm>
            <a:off x="771205" y="3373515"/>
            <a:ext cx="3119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tabLst>
                <a:tab pos="457200" algn="l"/>
              </a:tabLst>
            </a:pPr>
            <a:r>
              <a:rPr lang="es-E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Contenido</a:t>
            </a:r>
          </a:p>
        </p:txBody>
      </p:sp>
      <p:pic>
        <p:nvPicPr>
          <p:cNvPr id="7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060B7EFD-386F-0222-CA0E-E3EE16916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9926" y="5054103"/>
            <a:ext cx="1629108" cy="1163245"/>
          </a:xfrm>
          <a:prstGeom prst="rect">
            <a:avLst/>
          </a:prstGeom>
        </p:spPr>
      </p:pic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B45F6431-CB89-A83D-30F4-951FEF8E9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944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21556E-B7A1-8343-EC4C-B84B42F9C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PLATAFORMA MERCURIO</a:t>
            </a:r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092287B5-7545-6529-31AF-3834E444962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116362" y="2181225"/>
            <a:ext cx="5959275" cy="367823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509BCF2-2D06-D2A5-89B4-C7DC2C612745}"/>
              </a:ext>
            </a:extLst>
          </p:cNvPr>
          <p:cNvSpPr txBox="1"/>
          <p:nvPr/>
        </p:nvSpPr>
        <p:spPr>
          <a:xfrm>
            <a:off x="581192" y="1956816"/>
            <a:ext cx="132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Paso 1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24E53ED8-F359-E747-0EF4-0775B163A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449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333744-4111-C808-3C82-6D41F3463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PLATAFORMA MERCURIO</a:t>
            </a:r>
          </a:p>
        </p:txBody>
      </p: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99D6B396-59E9-0CFD-5D2B-DF51849D84A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469790" y="2181225"/>
            <a:ext cx="5252420" cy="367823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8710FC9-BEF1-E87F-196A-E6B5797BF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9327" y="4156994"/>
            <a:ext cx="2048434" cy="2164268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7977264F-DA78-7F52-39D7-996FCC26764E}"/>
              </a:ext>
            </a:extLst>
          </p:cNvPr>
          <p:cNvSpPr txBox="1"/>
          <p:nvPr/>
        </p:nvSpPr>
        <p:spPr>
          <a:xfrm>
            <a:off x="581192" y="1956816"/>
            <a:ext cx="132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Paso 2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9B97AA34-A308-ADC9-1678-9B3808639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537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73058F-A016-8BFD-2BAD-C11FA8F3D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PLATAFORMA MERCURIO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5A1D166-4624-77A6-676A-9E52CE43944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236897" y="2291978"/>
            <a:ext cx="7718205" cy="345673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C5B7908-3A27-113A-4F6D-CA150A92978C}"/>
              </a:ext>
            </a:extLst>
          </p:cNvPr>
          <p:cNvSpPr txBox="1"/>
          <p:nvPr/>
        </p:nvSpPr>
        <p:spPr>
          <a:xfrm>
            <a:off x="581192" y="1956816"/>
            <a:ext cx="132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Paso 3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FD291A5-C091-ED27-9772-E9C4FCDDE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472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0B61EF-1764-18A8-43EC-167C8F08E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PLATAFORMA MERCURIO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16DB571-54CB-4BD0-092A-7260D4E0D2D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398455" y="2377329"/>
            <a:ext cx="7395089" cy="328602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5BAB020-83D3-D8DB-CC63-77A9514FCAB2}"/>
              </a:ext>
            </a:extLst>
          </p:cNvPr>
          <p:cNvSpPr txBox="1"/>
          <p:nvPr/>
        </p:nvSpPr>
        <p:spPr>
          <a:xfrm>
            <a:off x="581192" y="1956816"/>
            <a:ext cx="132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Paso 4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5C3B38E5-A3B9-5DAF-BF9C-4786A97D4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46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37487C-7F08-9B86-ED21-9E1D310C1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PLATAFORMA MERCURIO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92397CE-AD44-B141-207C-57AE35F7F0D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380873" y="2181225"/>
            <a:ext cx="5430254" cy="367823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50132A7-A7E9-D09C-2FCF-F83FFEE14520}"/>
              </a:ext>
            </a:extLst>
          </p:cNvPr>
          <p:cNvSpPr txBox="1"/>
          <p:nvPr/>
        </p:nvSpPr>
        <p:spPr>
          <a:xfrm>
            <a:off x="581192" y="1956816"/>
            <a:ext cx="132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Paso 5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202D247-1C72-CA55-14B6-1B48B484A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AA8428-D35C-C549-EBE3-6D7C07C72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PLATAFORMA MERCURIO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35B325A-24FD-1A1E-2840-E324748E938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548966" y="2181225"/>
            <a:ext cx="5094068" cy="367823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B5687D6-5DE5-05AA-D4CD-281DEC9DD159}"/>
              </a:ext>
            </a:extLst>
          </p:cNvPr>
          <p:cNvSpPr txBox="1"/>
          <p:nvPr/>
        </p:nvSpPr>
        <p:spPr>
          <a:xfrm>
            <a:off x="581192" y="1956816"/>
            <a:ext cx="132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Paso 6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0740C6BB-8FD4-6F40-773C-30CC9F7B3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9394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2D9F67-7305-C964-BB6F-60CB3DBCB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PLATAFORMA MERCURIO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9A3DCC71-5450-98F4-DD20-A84DC89B3EB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476865" y="2181225"/>
            <a:ext cx="5238269" cy="367823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E43117E-541E-0971-C744-D60FC2F17809}"/>
              </a:ext>
            </a:extLst>
          </p:cNvPr>
          <p:cNvSpPr txBox="1"/>
          <p:nvPr/>
        </p:nvSpPr>
        <p:spPr>
          <a:xfrm>
            <a:off x="581192" y="1956816"/>
            <a:ext cx="132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Paso 7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06027307-6C1D-A53C-93AB-C203C660B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080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844B48-BD17-DFAD-8DB7-11742D522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PLATAFORMA MERCURIO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DFEF743-23C6-28E4-C994-627602B36CE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358971" y="2181225"/>
            <a:ext cx="5474057" cy="367823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7716D48-FF70-6266-0397-2A1E0F80D1B6}"/>
              </a:ext>
            </a:extLst>
          </p:cNvPr>
          <p:cNvSpPr txBox="1"/>
          <p:nvPr/>
        </p:nvSpPr>
        <p:spPr>
          <a:xfrm>
            <a:off x="581192" y="1956816"/>
            <a:ext cx="132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Paso 8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66C1096-5BEE-4692-AA2F-B0464C2CA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0464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F884F8-9D53-C481-4B7E-E1B4489CA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PLATAFORMA MERCURIO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E4B76943-D90A-A494-825D-B64222BA54C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486407" y="2181225"/>
            <a:ext cx="7219185" cy="367823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C8E18BD-5856-BB90-B876-228A7F92C22D}"/>
              </a:ext>
            </a:extLst>
          </p:cNvPr>
          <p:cNvSpPr txBox="1"/>
          <p:nvPr/>
        </p:nvSpPr>
        <p:spPr>
          <a:xfrm>
            <a:off x="581192" y="1956816"/>
            <a:ext cx="132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Paso 9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21555543-32D8-BAD1-4C4C-2256168EF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840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3E28F9-8016-D286-8DCF-2E250782B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PLATAFORMA MERCURIO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CC8DEFF-3FF3-4DDD-52EF-7552DCFD211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148036" y="2181225"/>
            <a:ext cx="5895927" cy="367823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60F074B-9E42-9950-359B-62DDEF8B0BC8}"/>
              </a:ext>
            </a:extLst>
          </p:cNvPr>
          <p:cNvSpPr txBox="1"/>
          <p:nvPr/>
        </p:nvSpPr>
        <p:spPr>
          <a:xfrm>
            <a:off x="581192" y="1956816"/>
            <a:ext cx="132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Paso 10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075BC9E7-A752-1E21-4CEC-579A8CD31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625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500611-D4C4-E715-2A93-83575DA46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CUANDO mercurio NO ES UN PLANETA</a:t>
            </a:r>
          </a:p>
        </p:txBody>
      </p:sp>
      <p:pic>
        <p:nvPicPr>
          <p:cNvPr id="3" name="Marcador de contenido 5">
            <a:extLst>
              <a:ext uri="{FF2B5EF4-FFF2-40B4-BE49-F238E27FC236}">
                <a16:creationId xmlns:a16="http://schemas.microsoft.com/office/drawing/2014/main" id="{01ED4B0A-C9D8-AEDB-76A3-E7A691B98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816" y="2240620"/>
            <a:ext cx="6866506" cy="4240066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36D8784-D729-AB99-5A21-F94943072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379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5D5DF4-50A5-70BD-D57D-0F91AB5DA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PLATAFORMA MERCURIO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7829C95-9F6C-09E1-3F3D-CBFBFEEEAF1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237877" y="2181225"/>
            <a:ext cx="5716246" cy="367823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A448D03-32DA-9D3B-0EA2-C7642DE715CA}"/>
              </a:ext>
            </a:extLst>
          </p:cNvPr>
          <p:cNvSpPr txBox="1"/>
          <p:nvPr/>
        </p:nvSpPr>
        <p:spPr>
          <a:xfrm>
            <a:off x="581192" y="1956816"/>
            <a:ext cx="132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Paso 11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1572229-1A96-3298-B4EF-12ED7AB36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4739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9E4264-656D-0697-912F-C5E9F838B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Casos prácticos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9BCADA8-626B-34A4-353E-0031E4C65D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Caso 1: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C27795A-ADE7-7A91-35F5-C64EAF5662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4973300" cy="2934999"/>
          </a:xfrm>
        </p:spPr>
        <p:txBody>
          <a:bodyPr>
            <a:normAutofit fontScale="92500" lnSpcReduction="20000"/>
          </a:bodyPr>
          <a:lstStyle/>
          <a:p>
            <a:r>
              <a:rPr lang="es-ES" sz="1800" b="0" i="0" u="none" strike="noStrike" kern="100" baseline="0" dirty="0">
                <a:latin typeface="Arial" panose="020B0604020202020204" pitchFamily="34" charset="0"/>
              </a:rPr>
              <a:t>Mi cliente quiere contratar a una persona extranjera y me pregunta si además del NIE (</a:t>
            </a:r>
            <a:r>
              <a:rPr lang="es-ES" sz="1800" b="0" i="0" u="none" strike="noStrike" kern="100" baseline="0" dirty="0">
                <a:latin typeface="Arial" panose="020B0604020202020204" pitchFamily="34" charset="0"/>
                <a:hlinkClick r:id="rId2" action="ppaction://hlinkfile"/>
              </a:rPr>
              <a:t>adjunto</a:t>
            </a:r>
            <a:r>
              <a:rPr lang="es-ES" sz="1800" b="0" i="0" u="none" strike="noStrike" kern="100" baseline="0" dirty="0">
                <a:latin typeface="Arial" panose="020B0604020202020204" pitchFamily="34" charset="0"/>
              </a:rPr>
              <a:t>) es necesario realizar otra gestión, ya que quiere que comience a trabajar con ellos en una semana. </a:t>
            </a:r>
          </a:p>
          <a:p>
            <a:r>
              <a:rPr lang="es-ES" sz="1800" b="0" i="0" u="none" strike="noStrike" kern="100" baseline="0" dirty="0">
                <a:latin typeface="Arial" panose="020B0604020202020204" pitchFamily="34" charset="0"/>
              </a:rPr>
              <a:t>El extranjero lleva 3 años y medio en España y ha trabajado en el sector. Por tanto, tiene la experiencia que se necesita. </a:t>
            </a:r>
          </a:p>
          <a:p>
            <a:r>
              <a:rPr lang="es-ES" sz="1800" b="0" i="0" u="none" strike="noStrike" kern="100" baseline="0" dirty="0">
                <a:latin typeface="Arial" panose="020B0604020202020204" pitchFamily="34" charset="0"/>
              </a:rPr>
              <a:t>Ahora bien, el candidato siempre ha trabajado en “b”. </a:t>
            </a:r>
          </a:p>
          <a:p>
            <a:r>
              <a:rPr lang="es-ES" sz="1800" b="1" i="0" u="none" strike="noStrike" kern="100" baseline="0" dirty="0">
                <a:latin typeface="Arial" panose="020B0604020202020204" pitchFamily="34" charset="0"/>
              </a:rPr>
              <a:t>¿Qué debemos hacer?</a:t>
            </a:r>
          </a:p>
          <a:p>
            <a:endParaRPr lang="es-ES" dirty="0"/>
          </a:p>
        </p:txBody>
      </p:sp>
      <p:pic>
        <p:nvPicPr>
          <p:cNvPr id="12" name="Marcador de contenido 11" descr="Una pantalla de un celular con la imagen de una persona&#10;&#10;Descripción generada automáticamente con confianza media">
            <a:extLst>
              <a:ext uri="{FF2B5EF4-FFF2-40B4-BE49-F238E27FC236}">
                <a16:creationId xmlns:a16="http://schemas.microsoft.com/office/drawing/2014/main" id="{53AF04C4-48FA-EC87-C48A-13616264883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05462" y="2925763"/>
            <a:ext cx="5218288" cy="2935287"/>
          </a:xfr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A68BBB2-BA53-D007-E241-ACE2F033D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63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9E4264-656D-0697-912F-C5E9F838B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Casos prácticos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9BCADA8-626B-34A4-353E-0031E4C65D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Caso 2: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C27795A-ADE7-7A91-35F5-C64EAF5662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4973300" cy="2934999"/>
          </a:xfrm>
        </p:spPr>
        <p:txBody>
          <a:bodyPr>
            <a:normAutofit/>
          </a:bodyPr>
          <a:lstStyle/>
          <a:p>
            <a:pPr algn="just"/>
            <a:r>
              <a:rPr lang="es-ES" sz="1800" b="0" i="0" u="none" strike="noStrike" kern="100" baseline="0" dirty="0">
                <a:latin typeface="Arial" panose="020B0604020202020204" pitchFamily="34" charset="0"/>
              </a:rPr>
              <a:t>Tengo un cliente que estuvo casado con un español y se divorció. </a:t>
            </a:r>
          </a:p>
          <a:p>
            <a:pPr algn="just"/>
            <a:r>
              <a:rPr lang="es-ES" sz="1800" b="0" i="0" u="none" strike="noStrike" kern="100" baseline="0" dirty="0">
                <a:latin typeface="Arial" panose="020B0604020202020204" pitchFamily="34" charset="0"/>
              </a:rPr>
              <a:t>El matrimonio solo duró 2 años y unos pocos meses. </a:t>
            </a:r>
          </a:p>
          <a:p>
            <a:pPr algn="just"/>
            <a:r>
              <a:rPr lang="es-ES" sz="1800" b="0" i="0" u="none" strike="noStrike" kern="100" baseline="0" dirty="0">
                <a:latin typeface="Arial" panose="020B0604020202020204" pitchFamily="34" charset="0"/>
              </a:rPr>
              <a:t>Intentó renovar su </a:t>
            </a:r>
            <a:r>
              <a:rPr lang="es-ES" sz="1800" b="0" i="0" u="none" strike="noStrike" kern="100" baseline="0" dirty="0">
                <a:latin typeface="Arial" panose="020B0604020202020204" pitchFamily="34" charset="0"/>
                <a:hlinkClick r:id="rId2" action="ppaction://hlinkfile"/>
              </a:rPr>
              <a:t>permiso</a:t>
            </a:r>
            <a:r>
              <a:rPr lang="es-ES" sz="1800" b="0" i="0" u="none" strike="noStrike" kern="100" baseline="0" dirty="0">
                <a:latin typeface="Arial" panose="020B0604020202020204" pitchFamily="34" charset="0"/>
              </a:rPr>
              <a:t> tras finalizar los 5 años de su tarjeta. No obstante, le han denegado el permiso.</a:t>
            </a:r>
          </a:p>
          <a:p>
            <a:pPr algn="just"/>
            <a:r>
              <a:rPr lang="es-ES" sz="1800" b="0" i="0" u="none" strike="noStrike" kern="100" baseline="0" dirty="0">
                <a:latin typeface="Arial" panose="020B0604020202020204" pitchFamily="34" charset="0"/>
              </a:rPr>
              <a:t> </a:t>
            </a:r>
            <a:r>
              <a:rPr lang="es-ES" sz="1800" b="1" i="0" u="none" strike="noStrike" kern="100" baseline="0" dirty="0">
                <a:latin typeface="Arial" panose="020B0604020202020204" pitchFamily="34" charset="0"/>
              </a:rPr>
              <a:t>¿Qué puede hacer mi cliente?</a:t>
            </a:r>
          </a:p>
          <a:p>
            <a:endParaRPr lang="es-ES" dirty="0"/>
          </a:p>
        </p:txBody>
      </p:sp>
      <p:pic>
        <p:nvPicPr>
          <p:cNvPr id="12" name="Marcador de contenido 11">
            <a:extLst>
              <a:ext uri="{FF2B5EF4-FFF2-40B4-BE49-F238E27FC236}">
                <a16:creationId xmlns:a16="http://schemas.microsoft.com/office/drawing/2014/main" id="{53AF04C4-48FA-EC87-C48A-13616264883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/>
        </p:blipFill>
        <p:spPr>
          <a:xfrm>
            <a:off x="6305462" y="2925764"/>
            <a:ext cx="5218288" cy="2935287"/>
          </a:xfr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D919360-9A4E-7F49-6EE5-090B6D875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7941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9E4264-656D-0697-912F-C5E9F838B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Casos prácticos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9BCADA8-626B-34A4-353E-0031E4C65D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Caso 3: 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C27795A-ADE7-7A91-35F5-C64EAF5662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4973300" cy="2934999"/>
          </a:xfrm>
        </p:spPr>
        <p:txBody>
          <a:bodyPr>
            <a:normAutofit/>
          </a:bodyPr>
          <a:lstStyle/>
          <a:p>
            <a:pPr algn="just"/>
            <a:r>
              <a:rPr lang="es-ES" sz="1800" b="0" i="0" u="none" strike="noStrike" kern="100" baseline="0" dirty="0">
                <a:latin typeface="Arial" panose="020B0604020202020204" pitchFamily="34" charset="0"/>
              </a:rPr>
              <a:t>Tengo un cliente que vino a España hace 4 años junto a sus padres, obtuvo la nacionalidad española este año, ya tiene su DNI. </a:t>
            </a:r>
          </a:p>
          <a:p>
            <a:pPr algn="just"/>
            <a:r>
              <a:rPr lang="es-ES" sz="1800" b="0" i="0" u="none" strike="noStrike" kern="100" baseline="0" dirty="0">
                <a:latin typeface="Arial" panose="020B0604020202020204" pitchFamily="34" charset="0"/>
              </a:rPr>
              <a:t>Me pregunta si hay forma de tener un permiso para sus padres. Uno de ellos tiene 65 y el otro tiene 60 años. Ninguno trabaja de los padres trabaja. </a:t>
            </a:r>
          </a:p>
          <a:p>
            <a:pPr algn="just"/>
            <a:r>
              <a:rPr lang="es-ES" sz="1800" b="1" i="0" u="none" strike="noStrike" kern="100" baseline="0" dirty="0">
                <a:latin typeface="Arial" panose="020B0604020202020204" pitchFamily="34" charset="0"/>
              </a:rPr>
              <a:t>¿Qué podría hacer?</a:t>
            </a:r>
          </a:p>
          <a:p>
            <a:endParaRPr lang="es-ES" dirty="0"/>
          </a:p>
        </p:txBody>
      </p:sp>
      <p:pic>
        <p:nvPicPr>
          <p:cNvPr id="12" name="Marcador de contenido 11">
            <a:extLst>
              <a:ext uri="{FF2B5EF4-FFF2-40B4-BE49-F238E27FC236}">
                <a16:creationId xmlns:a16="http://schemas.microsoft.com/office/drawing/2014/main" id="{53AF04C4-48FA-EC87-C48A-13616264883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/>
          <a:stretch/>
        </p:blipFill>
        <p:spPr>
          <a:xfrm>
            <a:off x="6392518" y="2926052"/>
            <a:ext cx="5218288" cy="2935287"/>
          </a:xfr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951BC54-513B-D3B6-62F3-E85EDE447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9556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9E4264-656D-0697-912F-C5E9F838B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Casos prácticos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9BCADA8-626B-34A4-353E-0031E4C65D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Caso 4: 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C27795A-ADE7-7A91-35F5-C64EAF5662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4973300" cy="2934999"/>
          </a:xfrm>
        </p:spPr>
        <p:txBody>
          <a:bodyPr>
            <a:normAutofit lnSpcReduction="10000"/>
          </a:bodyPr>
          <a:lstStyle/>
          <a:p>
            <a:pPr algn="just"/>
            <a:r>
              <a:rPr lang="es-ES" sz="1800" b="0" i="0" u="none" strike="noStrike" kern="100" baseline="0" dirty="0">
                <a:latin typeface="Arial" panose="020B0604020202020204" pitchFamily="34" charset="0"/>
              </a:rPr>
              <a:t>Un extranjero con tarjeta roja (</a:t>
            </a:r>
            <a:r>
              <a:rPr lang="es-ES" sz="1800" b="0" i="0" u="none" strike="noStrike" kern="100" baseline="0" dirty="0">
                <a:latin typeface="Arial" panose="020B0604020202020204" pitchFamily="34" charset="0"/>
                <a:hlinkClick r:id="rId2" action="ppaction://hlinkfile"/>
              </a:rPr>
              <a:t>adjunto</a:t>
            </a:r>
            <a:r>
              <a:rPr lang="es-ES" sz="1800" b="0" i="0" u="none" strike="noStrike" kern="100" baseline="0" dirty="0">
                <a:latin typeface="Arial" panose="020B0604020202020204" pitchFamily="34" charset="0"/>
              </a:rPr>
              <a:t>) le han denegado el arraigo laboral. </a:t>
            </a:r>
          </a:p>
          <a:p>
            <a:pPr algn="just"/>
            <a:r>
              <a:rPr lang="es-ES" kern="100" dirty="0">
                <a:latin typeface="Arial" panose="020B0604020202020204" pitchFamily="34" charset="0"/>
              </a:rPr>
              <a:t>Se ha acreditado</a:t>
            </a:r>
            <a:r>
              <a:rPr lang="es-ES" sz="1800" b="0" i="0" u="none" strike="noStrike" kern="100" baseline="0" dirty="0">
                <a:latin typeface="Arial" panose="020B0604020202020204" pitchFamily="34" charset="0"/>
              </a:rPr>
              <a:t> la relación laboral y cumplimos con todos los requisitos.</a:t>
            </a:r>
          </a:p>
          <a:p>
            <a:pPr algn="just"/>
            <a:r>
              <a:rPr lang="es-ES" sz="1800" b="0" i="0" u="none" strike="noStrike" kern="100" baseline="0" dirty="0">
                <a:latin typeface="Arial" panose="020B0604020202020204" pitchFamily="34" charset="0"/>
              </a:rPr>
              <a:t>Asimismo, demostramos que no está ilegal porque aportamos el recurso de la denegación del asilo. </a:t>
            </a:r>
          </a:p>
          <a:p>
            <a:pPr algn="just"/>
            <a:r>
              <a:rPr lang="es-ES" sz="1800" b="1" i="0" u="none" strike="noStrike" kern="100" baseline="0" dirty="0">
                <a:latin typeface="Arial" panose="020B0604020202020204" pitchFamily="34" charset="0"/>
              </a:rPr>
              <a:t>¿Cómo podemos hacer?, ¿puede seguir dado de alta en la seguridad social?</a:t>
            </a:r>
          </a:p>
          <a:p>
            <a:endParaRPr lang="es-ES" dirty="0"/>
          </a:p>
        </p:txBody>
      </p:sp>
      <p:pic>
        <p:nvPicPr>
          <p:cNvPr id="12" name="Marcador de contenido 11">
            <a:extLst>
              <a:ext uri="{FF2B5EF4-FFF2-40B4-BE49-F238E27FC236}">
                <a16:creationId xmlns:a16="http://schemas.microsoft.com/office/drawing/2014/main" id="{53AF04C4-48FA-EC87-C48A-13616264883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/>
        </p:blipFill>
        <p:spPr>
          <a:xfrm>
            <a:off x="6305462" y="2925763"/>
            <a:ext cx="5218288" cy="2935287"/>
          </a:xfr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BFC666F-DF51-C4BD-3BAE-9E4C54854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2218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9E4264-656D-0697-912F-C5E9F838B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Casos prácticos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9BCADA8-626B-34A4-353E-0031E4C65D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Caso 5: 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C27795A-ADE7-7A91-35F5-C64EAF5662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4973300" cy="2934999"/>
          </a:xfrm>
        </p:spPr>
        <p:txBody>
          <a:bodyPr>
            <a:normAutofit/>
          </a:bodyPr>
          <a:lstStyle/>
          <a:p>
            <a:pPr algn="just"/>
            <a:r>
              <a:rPr lang="es-ES" sz="1800" b="0" i="0" u="none" strike="noStrike" kern="100" baseline="0" dirty="0">
                <a:latin typeface="Arial" panose="020B0604020202020204" pitchFamily="34" charset="0"/>
              </a:rPr>
              <a:t>Tengo un cliente que lleva 2 años en España y estuvo leyendo sobre el arraigo para la formación. </a:t>
            </a:r>
          </a:p>
          <a:p>
            <a:pPr algn="just"/>
            <a:r>
              <a:rPr lang="es-ES" sz="1800" b="0" i="0" u="none" strike="noStrike" kern="100" baseline="0" dirty="0">
                <a:latin typeface="Arial" panose="020B0604020202020204" pitchFamily="34" charset="0"/>
              </a:rPr>
              <a:t>Me ha dicho que está manejando la posibilidad de hacer un doctorado, ya que la tutela académica es un coste anual que puede llevar. </a:t>
            </a:r>
          </a:p>
          <a:p>
            <a:pPr algn="just"/>
            <a:r>
              <a:rPr lang="es-ES" sz="1800" b="1" i="0" u="none" strike="noStrike" kern="100" baseline="0" dirty="0">
                <a:latin typeface="Arial" panose="020B0604020202020204" pitchFamily="34" charset="0"/>
              </a:rPr>
              <a:t>¿Qué debo hacer para tramitarle el permiso?</a:t>
            </a:r>
          </a:p>
          <a:p>
            <a:endParaRPr lang="es-ES" dirty="0"/>
          </a:p>
        </p:txBody>
      </p:sp>
      <p:pic>
        <p:nvPicPr>
          <p:cNvPr id="12" name="Marcador de contenido 11">
            <a:extLst>
              <a:ext uri="{FF2B5EF4-FFF2-40B4-BE49-F238E27FC236}">
                <a16:creationId xmlns:a16="http://schemas.microsoft.com/office/drawing/2014/main" id="{53AF04C4-48FA-EC87-C48A-13616264883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/>
          <a:stretch/>
        </p:blipFill>
        <p:spPr>
          <a:xfrm>
            <a:off x="6305462" y="2925763"/>
            <a:ext cx="5218288" cy="2935287"/>
          </a:xfr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570AEFE-E451-E71D-028A-AFA9A492A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3254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9E4264-656D-0697-912F-C5E9F838B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Casos prácticos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9BCADA8-626B-34A4-353E-0031E4C65D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Caso 6: 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C27795A-ADE7-7A91-35F5-C64EAF5662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4973300" cy="2934999"/>
          </a:xfrm>
        </p:spPr>
        <p:txBody>
          <a:bodyPr>
            <a:normAutofit/>
          </a:bodyPr>
          <a:lstStyle/>
          <a:p>
            <a:pPr algn="just"/>
            <a:r>
              <a:rPr lang="es-ES" sz="1800" b="0" i="0" u="none" strike="noStrike" kern="100" baseline="0" dirty="0">
                <a:latin typeface="Arial" panose="020B0604020202020204" pitchFamily="34" charset="0"/>
              </a:rPr>
              <a:t>Acabo de presentar un expediente de arraigo y olvidé adjuntar el mandato de representación.</a:t>
            </a:r>
          </a:p>
          <a:p>
            <a:pPr algn="just"/>
            <a:r>
              <a:rPr lang="es-ES" sz="1800" b="1" i="0" u="none" strike="noStrike" kern="100" baseline="0" dirty="0">
                <a:latin typeface="Arial" panose="020B0604020202020204" pitchFamily="34" charset="0"/>
              </a:rPr>
              <a:t>¿Qué puedo hacer?</a:t>
            </a:r>
          </a:p>
          <a:p>
            <a:endParaRPr lang="es-ES" dirty="0"/>
          </a:p>
        </p:txBody>
      </p:sp>
      <p:pic>
        <p:nvPicPr>
          <p:cNvPr id="12" name="Marcador de contenido 11">
            <a:extLst>
              <a:ext uri="{FF2B5EF4-FFF2-40B4-BE49-F238E27FC236}">
                <a16:creationId xmlns:a16="http://schemas.microsoft.com/office/drawing/2014/main" id="{53AF04C4-48FA-EC87-C48A-13616264883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/>
          <a:stretch/>
        </p:blipFill>
        <p:spPr>
          <a:xfrm>
            <a:off x="6305462" y="2925763"/>
            <a:ext cx="5218288" cy="2935287"/>
          </a:xfr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D841509-6B42-34A9-8629-CD4744569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938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FD2C50-9DB2-F262-E237-CC10E69DE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¿Cómo aporto documentos a través de mercurio?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B676943-CC4D-198A-623B-64B8CF3401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Paso 1</a:t>
            </a:r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B22F0BA6-566C-60B7-379F-B3C7586440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1025" y="3202038"/>
            <a:ext cx="5392738" cy="2382736"/>
          </a:xfrm>
        </p:spPr>
      </p:pic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D0D6533-DF28-5A05-685D-A9535D6E5C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84220" y="2294948"/>
            <a:ext cx="5087073" cy="553373"/>
          </a:xfrm>
        </p:spPr>
        <p:txBody>
          <a:bodyPr/>
          <a:lstStyle/>
          <a:p>
            <a:r>
              <a:rPr lang="es-ES" dirty="0"/>
              <a:t>Paso 2</a:t>
            </a:r>
          </a:p>
        </p:txBody>
      </p: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536B2E9B-AD7C-2916-DBE0-A8FFCCC4028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218238" y="3427316"/>
            <a:ext cx="5392737" cy="1932180"/>
          </a:xfr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C9C3489-820C-E565-E332-E1E8777CA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271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B6C156-0F86-AA8D-629D-ECE7ADEB4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¿cómo aporto documentos al expediente?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69DFFA4-494E-90EC-9941-A0DE721BDE96}"/>
              </a:ext>
            </a:extLst>
          </p:cNvPr>
          <p:cNvSpPr/>
          <p:nvPr/>
        </p:nvSpPr>
        <p:spPr>
          <a:xfrm>
            <a:off x="1837991" y="2758810"/>
            <a:ext cx="771956" cy="827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n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F3E6D00-B09B-EE03-3AEE-2A40514DEAFB}"/>
              </a:ext>
            </a:extLst>
          </p:cNvPr>
          <p:cNvSpPr/>
          <p:nvPr/>
        </p:nvSpPr>
        <p:spPr>
          <a:xfrm>
            <a:off x="1939592" y="2614028"/>
            <a:ext cx="771956" cy="827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4E1E222-8990-46FE-977F-B1FF4FF8F0F3}"/>
              </a:ext>
            </a:extLst>
          </p:cNvPr>
          <p:cNvSpPr/>
          <p:nvPr/>
        </p:nvSpPr>
        <p:spPr>
          <a:xfrm>
            <a:off x="2863948" y="2614028"/>
            <a:ext cx="771956" cy="827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69DC986-9CA1-D347-DFDC-430477FDA6C1}"/>
              </a:ext>
            </a:extLst>
          </p:cNvPr>
          <p:cNvSpPr/>
          <p:nvPr/>
        </p:nvSpPr>
        <p:spPr>
          <a:xfrm>
            <a:off x="3812077" y="2612283"/>
            <a:ext cx="771956" cy="827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2F694C63-6526-F0A1-58F2-0BE13ECCC2D8}"/>
              </a:ext>
            </a:extLst>
          </p:cNvPr>
          <p:cNvSpPr/>
          <p:nvPr/>
        </p:nvSpPr>
        <p:spPr>
          <a:xfrm>
            <a:off x="4743316" y="2614027"/>
            <a:ext cx="771956" cy="827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83EDD8D-EF5A-D2C3-856D-72388EC47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991" y="2484408"/>
            <a:ext cx="8262223" cy="3668595"/>
          </a:xfrm>
          <a:prstGeom prst="rect">
            <a:avLst/>
          </a:prstGeom>
        </p:spPr>
      </p:pic>
      <p:sp>
        <p:nvSpPr>
          <p:cNvPr id="13" name="Marcador de número de diapositiva 12">
            <a:extLst>
              <a:ext uri="{FF2B5EF4-FFF2-40B4-BE49-F238E27FC236}">
                <a16:creationId xmlns:a16="http://schemas.microsoft.com/office/drawing/2014/main" id="{2F2CAA29-620A-CE09-62A6-B831A986C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8007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C6D97B76-38F8-9866-3230-1BF087A57D62}"/>
              </a:ext>
            </a:extLst>
          </p:cNvPr>
          <p:cNvSpPr txBox="1">
            <a:spLocks/>
          </p:cNvSpPr>
          <p:nvPr/>
        </p:nvSpPr>
        <p:spPr>
          <a:xfrm>
            <a:off x="1190794" y="2119812"/>
            <a:ext cx="5900120" cy="1878057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s-ES" sz="1200" b="0" i="0" u="none" strike="noStrike" dirty="0">
                <a:solidFill>
                  <a:schemeClr val="tx1"/>
                </a:solidFill>
                <a:effectLst/>
              </a:rPr>
              <a:t>Servicio de consultoría especializada: máximo 10 consultas.</a:t>
            </a:r>
            <a:endParaRPr lang="es-ES" sz="12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ES" sz="1200" b="0" i="0" u="none" strike="noStrike" dirty="0">
                <a:solidFill>
                  <a:schemeClr val="tx1"/>
                </a:solidFill>
                <a:effectLst/>
              </a:rPr>
              <a:t>Guía de trámites más comunes.</a:t>
            </a:r>
            <a:endParaRPr lang="es-ES" sz="12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ES" sz="1200" b="0" i="0" u="none" strike="noStrike" dirty="0">
                <a:solidFill>
                  <a:schemeClr val="tx1"/>
                </a:solidFill>
                <a:effectLst/>
              </a:rPr>
              <a:t>Formularios de solicitud de trámites.</a:t>
            </a:r>
            <a:endParaRPr lang="es-ES" sz="12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ES" sz="1200" b="0" i="0" u="none" strike="noStrike" dirty="0">
                <a:solidFill>
                  <a:schemeClr val="tx1"/>
                </a:solidFill>
                <a:effectLst/>
              </a:rPr>
              <a:t>Formación continua.</a:t>
            </a:r>
            <a:endParaRPr lang="es-ES" sz="12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ES" sz="1200" b="0" i="0" u="none" strike="noStrike" dirty="0">
                <a:solidFill>
                  <a:schemeClr val="tx1"/>
                </a:solidFill>
                <a:effectLst/>
              </a:rPr>
              <a:t>Apoyo y asesoramiento sobre la tramitación de los expedientes de nacionalidad por residencia.</a:t>
            </a:r>
            <a:endParaRPr lang="es-ES" sz="12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ES" sz="1200" b="0" i="0" u="none" strike="noStrike" dirty="0">
                <a:solidFill>
                  <a:schemeClr val="tx1"/>
                </a:solidFill>
                <a:effectLst/>
              </a:rPr>
              <a:t>Consultas sobre el funcionamiento de las plataformas de tramitación.</a:t>
            </a:r>
            <a:endParaRPr lang="es-ES" sz="12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ES" sz="1200" b="0" i="0" u="none" strike="noStrike" dirty="0">
                <a:solidFill>
                  <a:schemeClr val="tx1"/>
                </a:solidFill>
                <a:effectLst/>
              </a:rPr>
              <a:t>Servicio de asesoramiento para gestores que quieren comenzar a dar el servicio</a:t>
            </a:r>
            <a:r>
              <a:rPr lang="es-ES" b="0" i="0" u="none" strike="noStrike" dirty="0">
                <a:solidFill>
                  <a:schemeClr val="tx1"/>
                </a:solidFill>
                <a:effectLst/>
              </a:rPr>
              <a:t>.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A0BD30D-9642-8916-5C1D-E07385847A76}"/>
              </a:ext>
            </a:extLst>
          </p:cNvPr>
          <p:cNvSpPr txBox="1">
            <a:spLocks/>
          </p:cNvSpPr>
          <p:nvPr/>
        </p:nvSpPr>
        <p:spPr>
          <a:xfrm>
            <a:off x="1803268" y="963307"/>
            <a:ext cx="5612573" cy="927669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4400" b="1" i="0" u="none" strike="noStrike" dirty="0">
                <a:solidFill>
                  <a:srgbClr val="861236"/>
                </a:solidFill>
                <a:effectLst/>
              </a:rPr>
              <a:t>Convenio</a:t>
            </a:r>
            <a:r>
              <a:rPr lang="es-ES" sz="9600" b="1" i="0" u="none" strike="noStrike" dirty="0">
                <a:solidFill>
                  <a:srgbClr val="861236"/>
                </a:solidFill>
                <a:effectLst/>
              </a:rPr>
              <a:t> </a:t>
            </a:r>
            <a:r>
              <a:rPr lang="es-ES" sz="14400" b="1" i="0" u="none" strike="noStrike" dirty="0">
                <a:solidFill>
                  <a:srgbClr val="861236"/>
                </a:solidFill>
                <a:effectLst/>
              </a:rPr>
              <a:t>con SIGA98</a:t>
            </a:r>
          </a:p>
          <a:p>
            <a:pPr marL="0" indent="0">
              <a:buNone/>
            </a:pPr>
            <a:r>
              <a:rPr lang="es-ES" sz="7200" b="1" i="0" u="none" strike="noStrike" dirty="0">
                <a:solidFill>
                  <a:schemeClr val="tx1"/>
                </a:solidFill>
                <a:effectLst/>
              </a:rPr>
              <a:t>Servicio integral de extranjería y nacionalidad</a:t>
            </a:r>
            <a:endParaRPr lang="es-ES" sz="7200" b="1" dirty="0">
              <a:solidFill>
                <a:schemeClr val="tx1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738A8CF-D869-0CD0-FA0A-9E4B3917606D}"/>
              </a:ext>
            </a:extLst>
          </p:cNvPr>
          <p:cNvSpPr txBox="1"/>
          <p:nvPr/>
        </p:nvSpPr>
        <p:spPr>
          <a:xfrm>
            <a:off x="8897138" y="3521357"/>
            <a:ext cx="22942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i="0" u="none" strike="noStrike" dirty="0">
                <a:solidFill>
                  <a:schemeClr val="bg1"/>
                </a:solidFill>
                <a:effectLst/>
              </a:rPr>
              <a:t>Más información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1E3BF3CE-6326-A23A-92EF-A9FF37E9F00E}"/>
              </a:ext>
            </a:extLst>
          </p:cNvPr>
          <p:cNvSpPr/>
          <p:nvPr/>
        </p:nvSpPr>
        <p:spPr>
          <a:xfrm>
            <a:off x="3890514" y="5795973"/>
            <a:ext cx="3036498" cy="543465"/>
          </a:xfrm>
          <a:prstGeom prst="roundRect">
            <a:avLst/>
          </a:prstGeom>
          <a:solidFill>
            <a:srgbClr val="861236"/>
          </a:solidFill>
          <a:ln>
            <a:solidFill>
              <a:srgbClr val="8612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Formulario de adhesión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96F943B-4589-5C6B-560D-CE33A3522D37}"/>
              </a:ext>
            </a:extLst>
          </p:cNvPr>
          <p:cNvSpPr txBox="1"/>
          <p:nvPr/>
        </p:nvSpPr>
        <p:spPr>
          <a:xfrm>
            <a:off x="661705" y="4269849"/>
            <a:ext cx="69007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i="0" u="none" strike="noStrike" dirty="0">
                <a:solidFill>
                  <a:srgbClr val="861236"/>
                </a:solidFill>
                <a:effectLst/>
              </a:rPr>
              <a:t>Gratuito para los colegiados de Tenerife hasta el 31/03/2024</a:t>
            </a:r>
            <a:endParaRPr lang="es-ES" dirty="0">
              <a:solidFill>
                <a:srgbClr val="861236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5E6ED4F-56F4-27BC-0C51-186B55EE1817}"/>
              </a:ext>
            </a:extLst>
          </p:cNvPr>
          <p:cNvSpPr txBox="1"/>
          <p:nvPr/>
        </p:nvSpPr>
        <p:spPr>
          <a:xfrm>
            <a:off x="899319" y="4911161"/>
            <a:ext cx="642555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900" b="0" i="0" dirty="0">
                <a:effectLst/>
              </a:rPr>
              <a:t>Para disfrutar de este servicio debe formalizar su alta a través del siguiente </a:t>
            </a:r>
            <a:r>
              <a:rPr lang="es-ES" sz="900" b="1" i="0" u="none" strike="noStrike" dirty="0"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formulario de adhesión </a:t>
            </a:r>
            <a:r>
              <a:rPr lang="es-ES" sz="900" b="0" i="0" dirty="0">
                <a:effectLst/>
              </a:rPr>
              <a:t>(haga clic para descargarlo) y enviarlo firmado digitalmente a:</a:t>
            </a:r>
          </a:p>
          <a:p>
            <a:pPr algn="l"/>
            <a:r>
              <a:rPr lang="es-ES" sz="900" b="0" i="0" dirty="0">
                <a:effectLst/>
              </a:rPr>
              <a:t> 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sz="900" b="0" i="0" u="none" strike="noStrike" dirty="0"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atencioncliente@gestores.net </a:t>
            </a:r>
            <a:r>
              <a:rPr lang="es-ES" sz="900" b="0" i="0" dirty="0">
                <a:effectLst/>
              </a:rPr>
              <a:t>o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sz="900" b="0" i="0" u="none" strike="noStrike" dirty="0"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colgestfe@gestores.net</a:t>
            </a:r>
            <a:endParaRPr lang="es-ES" sz="900" b="0" i="0" dirty="0">
              <a:effectLst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4D60DEC-DC97-8AAB-120E-A3EC3207599A}"/>
              </a:ext>
            </a:extLst>
          </p:cNvPr>
          <p:cNvSpPr txBox="1"/>
          <p:nvPr/>
        </p:nvSpPr>
        <p:spPr>
          <a:xfrm>
            <a:off x="8627552" y="4202873"/>
            <a:ext cx="2833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0" i="0" dirty="0">
                <a:solidFill>
                  <a:srgbClr val="FFFFFF"/>
                </a:solidFill>
                <a:effectLst/>
                <a:latin typeface="+mj-lt"/>
              </a:rPr>
              <a:t>922 286 462 (Colegio)</a:t>
            </a:r>
            <a:endParaRPr lang="es-ES" b="0" i="0" dirty="0">
              <a:solidFill>
                <a:srgbClr val="888888"/>
              </a:solidFill>
              <a:effectLst/>
              <a:latin typeface="+mj-lt"/>
            </a:endParaRPr>
          </a:p>
          <a:p>
            <a:r>
              <a:rPr lang="es-ES" b="0" i="0" dirty="0">
                <a:solidFill>
                  <a:schemeClr val="bg1"/>
                </a:solidFill>
                <a:effectLst/>
                <a:latin typeface="+mj-lt"/>
              </a:rPr>
              <a:t>986 86 61 71 (SIGA98)</a:t>
            </a:r>
            <a:endParaRPr lang="es-ES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2" name="Gráfico 11" descr="Centro de llamadas con relleno sólido">
            <a:extLst>
              <a:ext uri="{FF2B5EF4-FFF2-40B4-BE49-F238E27FC236}">
                <a16:creationId xmlns:a16="http://schemas.microsoft.com/office/drawing/2014/main" id="{FEBE9E04-D99B-8A85-FB81-FFA5FB4263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11119" y="2505647"/>
            <a:ext cx="646331" cy="646331"/>
          </a:xfrm>
          <a:prstGeom prst="rect">
            <a:avLst/>
          </a:prstGeom>
        </p:spPr>
      </p:pic>
      <p:pic>
        <p:nvPicPr>
          <p:cNvPr id="14" name="Imagen 13" descr="Texto, Aplicación&#10;&#10;Descripción generada automáticamente">
            <a:extLst>
              <a:ext uri="{FF2B5EF4-FFF2-40B4-BE49-F238E27FC236}">
                <a16:creationId xmlns:a16="http://schemas.microsoft.com/office/drawing/2014/main" id="{1A56A846-E42E-1CEE-E44C-23574A69F8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5327" y="963307"/>
            <a:ext cx="1076439" cy="45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16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A70FADD-BFD5-BB01-C78A-5B4EF3276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Trámites de la plataforma mercurio</a:t>
            </a:r>
          </a:p>
        </p:txBody>
      </p:sp>
      <p:pic>
        <p:nvPicPr>
          <p:cNvPr id="21" name="Marcador de contenido 20">
            <a:extLst>
              <a:ext uri="{FF2B5EF4-FFF2-40B4-BE49-F238E27FC236}">
                <a16:creationId xmlns:a16="http://schemas.microsoft.com/office/drawing/2014/main" id="{69CF7B39-3922-0015-68DF-B3ED53E931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42119" y="2284452"/>
            <a:ext cx="6069564" cy="3864468"/>
          </a:xfr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5DB9FE52-65B7-0A48-7588-8DBBDDAEC667}"/>
              </a:ext>
            </a:extLst>
          </p:cNvPr>
          <p:cNvSpPr txBox="1"/>
          <p:nvPr/>
        </p:nvSpPr>
        <p:spPr>
          <a:xfrm>
            <a:off x="8015100" y="4044156"/>
            <a:ext cx="3028426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La aplicación va agregando trámites paulatinamente, no es una lista que quede cerrada.</a:t>
            </a:r>
          </a:p>
        </p:txBody>
      </p:sp>
      <p:pic>
        <p:nvPicPr>
          <p:cNvPr id="4" name="Gráfico 3" descr="Luces encendidas con relleno sólido">
            <a:extLst>
              <a:ext uri="{FF2B5EF4-FFF2-40B4-BE49-F238E27FC236}">
                <a16:creationId xmlns:a16="http://schemas.microsoft.com/office/drawing/2014/main" id="{9A2FCABE-FEF9-E55A-574C-81E7CF3E3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72113" y="2813844"/>
            <a:ext cx="914400" cy="91440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66D87D7-063B-D654-F6A6-7762B5649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8052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93FD208B-1451-A0EF-9BB1-3A980C3733E5}"/>
              </a:ext>
            </a:extLst>
          </p:cNvPr>
          <p:cNvSpPr txBox="1"/>
          <p:nvPr/>
        </p:nvSpPr>
        <p:spPr>
          <a:xfrm>
            <a:off x="3672116" y="3923123"/>
            <a:ext cx="5018907" cy="2383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6"/>
              </a:lnSpc>
            </a:pPr>
            <a:r>
              <a:rPr lang="en-US" sz="2400" dirty="0">
                <a:solidFill>
                  <a:srgbClr val="8612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Departamento </a:t>
            </a:r>
            <a:r>
              <a:rPr lang="en-US" sz="2400" dirty="0" err="1">
                <a:solidFill>
                  <a:srgbClr val="8612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Jurídico</a:t>
            </a:r>
            <a:endParaRPr lang="en-US" sz="2400" dirty="0">
              <a:solidFill>
                <a:srgbClr val="8612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676"/>
              </a:lnSpc>
            </a:pP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Servicio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Extranjería y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Nacionalidad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676"/>
              </a:lnSpc>
            </a:pPr>
            <a:endParaRPr lang="en-US" sz="1600" dirty="0">
              <a:solidFill>
                <a:srgbClr val="5154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676"/>
              </a:lnSpc>
            </a:pPr>
            <a:r>
              <a:rPr lang="en-US" sz="1600" dirty="0">
                <a:solidFill>
                  <a:srgbClr val="5154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sus </a:t>
            </a:r>
            <a:r>
              <a:rPr lang="en-US" sz="1600" dirty="0" err="1">
                <a:solidFill>
                  <a:srgbClr val="5154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consultas</a:t>
            </a:r>
            <a:r>
              <a:rPr lang="en-US" sz="1600" dirty="0">
                <a:solidFill>
                  <a:srgbClr val="5154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en-US" sz="1600" dirty="0" err="1">
                <a:solidFill>
                  <a:srgbClr val="5154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antendemos</a:t>
            </a:r>
            <a:r>
              <a:rPr lang="en-US" sz="1600" dirty="0">
                <a:solidFill>
                  <a:srgbClr val="5154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5154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endParaRPr lang="en-US" sz="1600" dirty="0">
              <a:solidFill>
                <a:srgbClr val="5154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676"/>
              </a:lnSpc>
            </a:pPr>
            <a:r>
              <a:rPr lang="en-US" sz="1600" dirty="0">
                <a:solidFill>
                  <a:srgbClr val="5154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986 86 61 71 - </a:t>
            </a:r>
            <a:r>
              <a:rPr lang="en-US" sz="1600" dirty="0">
                <a:solidFill>
                  <a:srgbClr val="515453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atencioncliente@gestores.net</a:t>
            </a:r>
            <a:endParaRPr lang="en-US" sz="1600" dirty="0">
              <a:solidFill>
                <a:srgbClr val="5154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676"/>
              </a:lnSpc>
            </a:pPr>
            <a:r>
              <a:rPr lang="en-US" sz="1600" dirty="0">
                <a:solidFill>
                  <a:srgbClr val="5154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www.gestores.net</a:t>
            </a:r>
          </a:p>
          <a:p>
            <a:pPr algn="ctr">
              <a:lnSpc>
                <a:spcPts val="2676"/>
              </a:lnSpc>
            </a:pPr>
            <a:endParaRPr lang="en-US" sz="1600" dirty="0">
              <a:solidFill>
                <a:srgbClr val="8612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3125931-28E7-5839-9146-92DB33DB4A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116668" y="2030436"/>
            <a:ext cx="1958663" cy="139614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6450C7F-9496-5141-1C3C-A70B823E0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55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83B0C0BD-CE9E-9019-5DBA-75E2699EF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</a:t>
            </a:r>
            <a:r>
              <a:rPr lang="es-ES" dirty="0" err="1"/>
              <a:t>uge</a:t>
            </a:r>
            <a:r>
              <a:rPr lang="es-ES" dirty="0"/>
              <a:t> tiene un registro propio</a:t>
            </a:r>
          </a:p>
        </p:txBody>
      </p:sp>
      <p:pic>
        <p:nvPicPr>
          <p:cNvPr id="7" name="Imagen 6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5F3B41CE-D9EE-40FC-B563-3594FF4452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250"/>
          <a:stretch/>
        </p:blipFill>
        <p:spPr>
          <a:xfrm>
            <a:off x="1107222" y="2379553"/>
            <a:ext cx="9966960" cy="3616798"/>
          </a:xfrm>
          <a:prstGeom prst="rect">
            <a:avLst/>
          </a:prstGeom>
        </p:spPr>
      </p:pic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0DF9D736-F7A0-62F6-30CD-51DE6EDF3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504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B6C50E-0E2B-BE29-DEAE-F9294D485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Los trámites de la </a:t>
            </a:r>
            <a:r>
              <a:rPr lang="es-ES" dirty="0" err="1"/>
              <a:t>uge</a:t>
            </a:r>
            <a:endParaRPr lang="es-ES" dirty="0"/>
          </a:p>
        </p:txBody>
      </p:sp>
      <p:pic>
        <p:nvPicPr>
          <p:cNvPr id="8" name="Imagen 7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CEDD889F-08BF-08A9-6F77-6F8AA19C2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068" y="2153244"/>
            <a:ext cx="11103864" cy="444154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A173066-9D56-E8A5-323D-C264613B2C88}"/>
              </a:ext>
            </a:extLst>
          </p:cNvPr>
          <p:cNvSpPr txBox="1"/>
          <p:nvPr/>
        </p:nvSpPr>
        <p:spPr>
          <a:xfrm>
            <a:off x="7923660" y="4710907"/>
            <a:ext cx="3028426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Los trámites de la UGE son todos de plataforma</a:t>
            </a:r>
          </a:p>
        </p:txBody>
      </p:sp>
      <p:pic>
        <p:nvPicPr>
          <p:cNvPr id="6" name="Gráfico 5" descr="Luces encendidas con relleno sólido">
            <a:extLst>
              <a:ext uri="{FF2B5EF4-FFF2-40B4-BE49-F238E27FC236}">
                <a16:creationId xmlns:a16="http://schemas.microsoft.com/office/drawing/2014/main" id="{37122754-62FE-B746-A13C-5F6B9667B0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62385" y="3854496"/>
            <a:ext cx="744323" cy="744323"/>
          </a:xfrm>
          <a:prstGeom prst="rect">
            <a:avLst/>
          </a:prstGeom>
        </p:spPr>
      </p:pic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3C2B4F40-E4CA-CC10-AC82-F7D594316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083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BAD7D9-1854-51BC-E858-9F8539317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Solicitud de cita previa</a:t>
            </a:r>
          </a:p>
        </p:txBody>
      </p:sp>
      <p:pic>
        <p:nvPicPr>
          <p:cNvPr id="5" name="Imagen 4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206F1A89-9C3F-4375-CBCB-4CAE2EA8D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4706" y="2002536"/>
            <a:ext cx="6951992" cy="4700016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E4DBB67-ED7C-1D03-EB1D-357A84D19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560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6578CE-59CE-BE8F-52A8-F4CC17CD8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Tasas en sede</a:t>
            </a:r>
          </a:p>
        </p:txBody>
      </p:sp>
      <p:pic>
        <p:nvPicPr>
          <p:cNvPr id="6" name="Marcador de contenido 5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11C87A60-A6EE-9568-5AAC-4448FF243F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8880" y="2075688"/>
            <a:ext cx="6492581" cy="4406213"/>
          </a:xfr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DFF23FA-D84C-F5DF-8845-ADD6CF6D7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235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9638C8-E3FD-D04C-3754-AB1D2768B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TASA EN LA SEDE DE LA POLICÍA NACIONAL (código 012)</a:t>
            </a:r>
          </a:p>
        </p:txBody>
      </p:sp>
      <p:pic>
        <p:nvPicPr>
          <p:cNvPr id="8" name="Marcador de contenido 7" descr="Interfaz de usuario gráfica, Texto, Aplicación, Word&#10;&#10;Descripción generada automáticamente">
            <a:extLst>
              <a:ext uri="{FF2B5EF4-FFF2-40B4-BE49-F238E27FC236}">
                <a16:creationId xmlns:a16="http://schemas.microsoft.com/office/drawing/2014/main" id="{C0258ADA-7B28-C3F9-A52C-217EC30F8D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6047" y="2181224"/>
            <a:ext cx="5260521" cy="4319165"/>
          </a:xfrm>
        </p:spPr>
      </p:pic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4BB7A00-E164-4D6B-23AC-B1A354BE3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428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2A364F-2EA0-53F2-1FF7-2850900A1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CERTIFICADOS ELECTRÓNICOS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C2E09E3-B72D-22BC-5346-029A398AC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755" y="2145118"/>
            <a:ext cx="7112133" cy="4242247"/>
          </a:xfrm>
          <a:prstGeom prst="rect">
            <a:avLst/>
          </a:prstGeom>
        </p:spPr>
      </p:pic>
      <p:pic>
        <p:nvPicPr>
          <p:cNvPr id="9" name="Gráfico 8" descr="Luces encendidas con relleno sólido">
            <a:extLst>
              <a:ext uri="{FF2B5EF4-FFF2-40B4-BE49-F238E27FC236}">
                <a16:creationId xmlns:a16="http://schemas.microsoft.com/office/drawing/2014/main" id="{AEDD84CD-A8AA-0DCF-6B15-33BB7D7E1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44473" y="5094287"/>
            <a:ext cx="744323" cy="744323"/>
          </a:xfrm>
          <a:prstGeom prst="rect">
            <a:avLst/>
          </a:prstGeom>
        </p:spPr>
      </p:pic>
      <p:sp>
        <p:nvSpPr>
          <p:cNvPr id="10" name="CuadroTexto 9">
            <a:hlinkClick r:id="rId5"/>
            <a:extLst>
              <a:ext uri="{FF2B5EF4-FFF2-40B4-BE49-F238E27FC236}">
                <a16:creationId xmlns:a16="http://schemas.microsoft.com/office/drawing/2014/main" id="{C8DEF672-2226-1E40-0427-B09B5EC9B000}"/>
              </a:ext>
            </a:extLst>
          </p:cNvPr>
          <p:cNvSpPr txBox="1"/>
          <p:nvPr/>
        </p:nvSpPr>
        <p:spPr>
          <a:xfrm>
            <a:off x="5403500" y="5971178"/>
            <a:ext cx="5741731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www. https://www.gestores.net/productos/sigacert</a:t>
            </a: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A84B0963-0F49-9CE9-DE02-E0EE631E3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904805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o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SIGA 9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TM03457464[[fn=Dividendo]]</Template>
  <TotalTime>3225</TotalTime>
  <Words>744</Words>
  <Application>Microsoft Office PowerPoint</Application>
  <PresentationFormat>Panorámica</PresentationFormat>
  <Paragraphs>130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4" baseType="lpstr">
      <vt:lpstr>Arial</vt:lpstr>
      <vt:lpstr>Calibri</vt:lpstr>
      <vt:lpstr>Wingdings 2</vt:lpstr>
      <vt:lpstr>Dividendo</vt:lpstr>
      <vt:lpstr>Jornada formativa</vt:lpstr>
      <vt:lpstr>CUANDO mercurio NO ES UN PLANETA</vt:lpstr>
      <vt:lpstr>Trámites de la plataforma mercurio</vt:lpstr>
      <vt:lpstr>la uge tiene un registro propio</vt:lpstr>
      <vt:lpstr>Los trámites de la uge</vt:lpstr>
      <vt:lpstr>Solicitud de cita previa</vt:lpstr>
      <vt:lpstr>Tasas en sede</vt:lpstr>
      <vt:lpstr>TASA EN LA SEDE DE LA POLICÍA NACIONAL (código 012)</vt:lpstr>
      <vt:lpstr>CERTIFICADOS ELECTRÓNICOS</vt:lpstr>
      <vt:lpstr>PLATAFORMA MERCURIO</vt:lpstr>
      <vt:lpstr>PLATAFORMA MERCURIO</vt:lpstr>
      <vt:lpstr>PLATAFORMA MERCURIO</vt:lpstr>
      <vt:lpstr>PLATAFORMA MERCURIO</vt:lpstr>
      <vt:lpstr>PLATAFORMA MERCURIO</vt:lpstr>
      <vt:lpstr>PLATAFORMA MERCURIO</vt:lpstr>
      <vt:lpstr>PLATAFORMA MERCURIO</vt:lpstr>
      <vt:lpstr>PLATAFORMA MERCURIO</vt:lpstr>
      <vt:lpstr>PLATAFORMA MERCURIO</vt:lpstr>
      <vt:lpstr>PLATAFORMA MERCURIO</vt:lpstr>
      <vt:lpstr>PLATAFORMA MERCURIO</vt:lpstr>
      <vt:lpstr>Casos prácticos</vt:lpstr>
      <vt:lpstr>Casos prácticos</vt:lpstr>
      <vt:lpstr>Casos prácticos</vt:lpstr>
      <vt:lpstr>Casos prácticos</vt:lpstr>
      <vt:lpstr>Casos prácticos</vt:lpstr>
      <vt:lpstr>Casos prácticos</vt:lpstr>
      <vt:lpstr>¿Cómo aporto documentos a través de mercurio?</vt:lpstr>
      <vt:lpstr>¿cómo aporto documentos al expediente?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Cristina Cociña</dc:creator>
  <cp:lastModifiedBy>Cristina Cociña</cp:lastModifiedBy>
  <cp:revision>69</cp:revision>
  <dcterms:created xsi:type="dcterms:W3CDTF">2021-03-26T12:02:33Z</dcterms:created>
  <dcterms:modified xsi:type="dcterms:W3CDTF">2023-06-22T12:21:38Z</dcterms:modified>
</cp:coreProperties>
</file>