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96" r:id="rId3"/>
    <p:sldId id="297" r:id="rId4"/>
    <p:sldId id="298" r:id="rId5"/>
    <p:sldId id="299" r:id="rId6"/>
    <p:sldId id="300" r:id="rId7"/>
    <p:sldId id="277" r:id="rId8"/>
    <p:sldId id="279" r:id="rId9"/>
    <p:sldId id="301" r:id="rId10"/>
    <p:sldId id="302" r:id="rId11"/>
    <p:sldId id="303" r:id="rId12"/>
    <p:sldId id="293" r:id="rId13"/>
    <p:sldId id="294" r:id="rId14"/>
    <p:sldId id="288" r:id="rId15"/>
    <p:sldId id="284" r:id="rId16"/>
    <p:sldId id="290" r:id="rId17"/>
    <p:sldId id="28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236"/>
    <a:srgbClr val="515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9710F-7E7F-38C9-D346-85858AD5E8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ADEFB53-4F69-06BC-1260-7A804C51A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ABD927C-5F19-0100-80FE-76B766A0A4E8}"/>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5BBD14E4-F176-6B2C-8F45-F65C6835A2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46C14B-D8D3-D59D-97A0-9A69E4096284}"/>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71490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511F0-A527-C522-F0E0-5D03145129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6C5AB84-5075-A36B-B539-6C5986486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056A7E2-D0AE-5046-F2CC-FB2E36C9E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59368D-31CA-BF47-B284-1E802B357F1D}"/>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6" name="Marcador de pie de página 5">
            <a:extLst>
              <a:ext uri="{FF2B5EF4-FFF2-40B4-BE49-F238E27FC236}">
                <a16:creationId xmlns:a16="http://schemas.microsoft.com/office/drawing/2014/main" id="{30DB5C35-FD4B-33CB-C124-C70B38D3098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BAA6C5-0EC1-3EF3-0BD6-89E8A6C8AECF}"/>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34702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61D21-B6F9-DC32-805C-30D93BDC37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8D3824-6D15-1B0C-FD6E-26693AEA86D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630AF0-0BF3-F8E3-338A-E656CD775780}"/>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2A4C832A-CA9E-35DE-F73A-167D966BED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F210B-3B02-1035-27EB-196304B0C350}"/>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160343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0DF347-76D0-390A-3EB5-41DF68F42D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B7E692-466B-7A6C-3667-598D9D3547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0C17E0-3329-DD52-99F3-282B9840414F}"/>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1CEF3098-AD54-44A5-0EF5-D24313473F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53B3B1-14F0-AE36-0754-AA807676F72F}"/>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35021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31C9C-8742-EBE8-4624-A2CCB9BE8D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CF00A3-0201-7FEF-2101-A86666664F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214A3E-5DE1-5D4D-6309-3075DC6FD914}"/>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D52CE4AA-416C-6404-011A-7C6AF6F5A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7EC456-3EE2-3316-54F0-8E5E5A35F01F}"/>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3604855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6DE42-BD4C-32EE-6222-B9E299D6D27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0C4C02-080B-5370-9956-CC8001EB1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661007-3297-2865-A48B-3BB1A17A9E06}"/>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933ABB6D-6D77-7FDC-F349-226D217AEC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D2C31B-7364-A011-031C-1861E6732A9E}"/>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171738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C727-06E0-5C68-FFF5-8A59B0FDA17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ECE221-5624-8997-755C-649639D718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0EEDD47-B116-661E-30E7-DA9EB152B2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1C096CA-4C5F-9B4C-7987-F6856E544ADD}"/>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6" name="Marcador de pie de página 5">
            <a:extLst>
              <a:ext uri="{FF2B5EF4-FFF2-40B4-BE49-F238E27FC236}">
                <a16:creationId xmlns:a16="http://schemas.microsoft.com/office/drawing/2014/main" id="{576CA094-0F75-33C2-17F9-72A7080DF5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9524FA9-3552-9D1B-BFC6-D98A236D591A}"/>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59567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5C951-7655-133B-BC0B-7D80B1F89F8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685A0B-0437-6790-EDAB-8DCBFE4269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D06D6F-DD4E-1958-C3DA-E98015F8876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747849-98FE-AF98-3FDE-8891606A8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510378-2396-01F0-0E93-85FEA98AB3E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E14B4-A526-06EC-890E-69E21700605D}"/>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8" name="Marcador de pie de página 7">
            <a:extLst>
              <a:ext uri="{FF2B5EF4-FFF2-40B4-BE49-F238E27FC236}">
                <a16:creationId xmlns:a16="http://schemas.microsoft.com/office/drawing/2014/main" id="{DF2E0012-15E2-CE7C-C2E8-EA43C74D738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BB0407-BD58-525A-98F0-2A259E75F749}"/>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669123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5A79-02AC-81E3-1CB5-DF0BD21AB62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E1921D-0D69-487E-72BD-EBA31A347857}"/>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4" name="Marcador de pie de página 3">
            <a:extLst>
              <a:ext uri="{FF2B5EF4-FFF2-40B4-BE49-F238E27FC236}">
                <a16:creationId xmlns:a16="http://schemas.microsoft.com/office/drawing/2014/main" id="{737EA7FC-AF20-494E-0912-7E52CFA156B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3AB69E8-BDD7-B0E4-27D4-6BB098B390E7}"/>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41587594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460F3A4-D477-154E-239F-BED9B754B36A}"/>
              </a:ext>
            </a:extLst>
          </p:cNvPr>
          <p:cNvSpPr txBox="1">
            <a:spLocks/>
          </p:cNvSpPr>
          <p:nvPr userDrawn="1"/>
        </p:nvSpPr>
        <p:spPr>
          <a:xfrm>
            <a:off x="309745" y="6449908"/>
            <a:ext cx="3548152" cy="371714"/>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lnSpc>
                <a:spcPct val="115000"/>
              </a:lnSpc>
              <a:spcBef>
                <a:spcPts val="600"/>
              </a:spcBef>
              <a:spcAft>
                <a:spcPts val="800"/>
              </a:spcAft>
              <a:buNone/>
            </a:pPr>
            <a:r>
              <a:rPr lang="es-ES" sz="1800" i="1" dirty="0">
                <a:effectLst/>
                <a:latin typeface="Arial" panose="020B0604020202020204" pitchFamily="34" charset="0"/>
                <a:ea typeface="Arial" panose="020B0604020202020204" pitchFamily="34" charset="0"/>
                <a:cs typeface="Arial" panose="020B0604020202020204" pitchFamily="34" charset="0"/>
              </a:rPr>
              <a:t>Copyright SIGA98 © 2022. Todos los derechos reservados</a:t>
            </a:r>
            <a:endParaRPr lang="es-E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89FA4A21-1539-DECC-E973-AA75CF933354}"/>
              </a:ext>
            </a:extLst>
          </p:cNvPr>
          <p:cNvSpPr/>
          <p:nvPr userDrawn="1"/>
        </p:nvSpPr>
        <p:spPr>
          <a:xfrm>
            <a:off x="309745" y="250166"/>
            <a:ext cx="11577455" cy="1155940"/>
          </a:xfrm>
          <a:prstGeom prst="rect">
            <a:avLst/>
          </a:prstGeom>
          <a:solidFill>
            <a:srgbClr val="861236"/>
          </a:solidFill>
          <a:ln>
            <a:solidFill>
              <a:srgbClr val="861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Logotipo&#10;&#10;Descripción generada automáticamente">
            <a:extLst>
              <a:ext uri="{FF2B5EF4-FFF2-40B4-BE49-F238E27FC236}">
                <a16:creationId xmlns:a16="http://schemas.microsoft.com/office/drawing/2014/main" id="{378CD893-7E11-174D-5977-4B7E6247B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585" y="5962174"/>
            <a:ext cx="902670" cy="645660"/>
          </a:xfrm>
          <a:prstGeom prst="rect">
            <a:avLst/>
          </a:prstGeom>
        </p:spPr>
      </p:pic>
    </p:spTree>
    <p:extLst>
      <p:ext uri="{BB962C8B-B14F-4D97-AF65-F5344CB8AC3E}">
        <p14:creationId xmlns:p14="http://schemas.microsoft.com/office/powerpoint/2010/main" val="3036263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460F3A4-D477-154E-239F-BED9B754B36A}"/>
              </a:ext>
            </a:extLst>
          </p:cNvPr>
          <p:cNvSpPr txBox="1">
            <a:spLocks/>
          </p:cNvSpPr>
          <p:nvPr userDrawn="1"/>
        </p:nvSpPr>
        <p:spPr>
          <a:xfrm>
            <a:off x="309745" y="6449908"/>
            <a:ext cx="3548152" cy="371714"/>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lnSpc>
                <a:spcPct val="115000"/>
              </a:lnSpc>
              <a:spcBef>
                <a:spcPts val="600"/>
              </a:spcBef>
              <a:spcAft>
                <a:spcPts val="800"/>
              </a:spcAft>
              <a:buNone/>
            </a:pPr>
            <a:r>
              <a:rPr lang="es-ES" sz="1800" i="1" dirty="0">
                <a:effectLst/>
                <a:latin typeface="Arial" panose="020B0604020202020204" pitchFamily="34" charset="0"/>
                <a:ea typeface="Arial" panose="020B0604020202020204" pitchFamily="34" charset="0"/>
                <a:cs typeface="Arial" panose="020B0604020202020204" pitchFamily="34" charset="0"/>
              </a:rPr>
              <a:t>Copyright SIGA98 © 2022. Todos los derechos reservados</a:t>
            </a:r>
            <a:endParaRPr lang="es-E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89FA4A21-1539-DECC-E973-AA75CF933354}"/>
              </a:ext>
            </a:extLst>
          </p:cNvPr>
          <p:cNvSpPr/>
          <p:nvPr userDrawn="1"/>
        </p:nvSpPr>
        <p:spPr>
          <a:xfrm>
            <a:off x="307272" y="250166"/>
            <a:ext cx="11577455" cy="1080000"/>
          </a:xfrm>
          <a:prstGeom prst="rect">
            <a:avLst/>
          </a:prstGeom>
          <a:solidFill>
            <a:srgbClr val="861236"/>
          </a:solidFill>
          <a:ln w="28575">
            <a:solidFill>
              <a:srgbClr val="861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Logotipo&#10;&#10;Descripción generada automáticamente">
            <a:extLst>
              <a:ext uri="{FF2B5EF4-FFF2-40B4-BE49-F238E27FC236}">
                <a16:creationId xmlns:a16="http://schemas.microsoft.com/office/drawing/2014/main" id="{378CD893-7E11-174D-5977-4B7E6247B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585" y="5962174"/>
            <a:ext cx="902670" cy="645660"/>
          </a:xfrm>
          <a:prstGeom prst="rect">
            <a:avLst/>
          </a:prstGeom>
        </p:spPr>
      </p:pic>
      <p:sp>
        <p:nvSpPr>
          <p:cNvPr id="2" name="Rectángulo 1">
            <a:extLst>
              <a:ext uri="{FF2B5EF4-FFF2-40B4-BE49-F238E27FC236}">
                <a16:creationId xmlns:a16="http://schemas.microsoft.com/office/drawing/2014/main" id="{BF49A7AD-868C-BBCD-92C4-C0DA696757E1}"/>
              </a:ext>
            </a:extLst>
          </p:cNvPr>
          <p:cNvSpPr/>
          <p:nvPr userDrawn="1"/>
        </p:nvSpPr>
        <p:spPr>
          <a:xfrm>
            <a:off x="304800" y="250166"/>
            <a:ext cx="1080000" cy="1080000"/>
          </a:xfrm>
          <a:prstGeom prst="rect">
            <a:avLst/>
          </a:prstGeom>
          <a:solidFill>
            <a:schemeClr val="bg1"/>
          </a:solidFill>
          <a:ln w="28575">
            <a:solidFill>
              <a:srgbClr val="861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8">
            <a:extLst>
              <a:ext uri="{FF2B5EF4-FFF2-40B4-BE49-F238E27FC236}">
                <a16:creationId xmlns:a16="http://schemas.microsoft.com/office/drawing/2014/main" id="{EFEAB519-1D14-4E99-C2A2-39672213A138}"/>
              </a:ext>
            </a:extLst>
          </p:cNvPr>
          <p:cNvSpPr>
            <a:spLocks noGrp="1"/>
          </p:cNvSpPr>
          <p:nvPr>
            <p:ph type="body" sz="quarter" idx="10" hasCustomPrompt="1"/>
          </p:nvPr>
        </p:nvSpPr>
        <p:spPr>
          <a:xfrm>
            <a:off x="304800" y="250166"/>
            <a:ext cx="1080000" cy="1079999"/>
          </a:xfrm>
        </p:spPr>
        <p:txBody>
          <a:bodyPr anchor="ctr">
            <a:normAutofit/>
          </a:bodyPr>
          <a:lstStyle>
            <a:lvl1pPr marL="0" indent="0">
              <a:buNone/>
              <a:defRPr b="1">
                <a:solidFill>
                  <a:srgbClr val="861236"/>
                </a:solidFill>
                <a:latin typeface="Arial" panose="020B0604020202020204" pitchFamily="34" charset="0"/>
                <a:cs typeface="Arial" panose="020B0604020202020204" pitchFamily="34" charset="0"/>
              </a:defRPr>
            </a:lvl1pPr>
            <a:lvl2pPr marL="457200" indent="0">
              <a:buNone/>
              <a:defRPr b="1">
                <a:solidFill>
                  <a:srgbClr val="861236"/>
                </a:solidFill>
                <a:latin typeface="Arial" panose="020B0604020202020204" pitchFamily="34" charset="0"/>
                <a:cs typeface="Arial" panose="020B0604020202020204" pitchFamily="34" charset="0"/>
              </a:defRPr>
            </a:lvl2pPr>
            <a:lvl3pPr marL="914400" indent="0">
              <a:buNone/>
              <a:defRPr b="1">
                <a:solidFill>
                  <a:srgbClr val="861236"/>
                </a:solidFill>
                <a:latin typeface="Arial" panose="020B0604020202020204" pitchFamily="34" charset="0"/>
                <a:cs typeface="Arial" panose="020B0604020202020204" pitchFamily="34" charset="0"/>
              </a:defRPr>
            </a:lvl3pPr>
            <a:lvl4pPr marL="1371600" indent="0">
              <a:buNone/>
              <a:defRPr b="1">
                <a:solidFill>
                  <a:srgbClr val="861236"/>
                </a:solidFill>
                <a:latin typeface="Arial" panose="020B0604020202020204" pitchFamily="34" charset="0"/>
                <a:cs typeface="Arial" panose="020B0604020202020204" pitchFamily="34" charset="0"/>
              </a:defRPr>
            </a:lvl4pPr>
            <a:lvl5pPr marL="0" indent="0" algn="ctr">
              <a:buNone/>
              <a:defRPr sz="4800" b="1">
                <a:solidFill>
                  <a:srgbClr val="861236"/>
                </a:solidFill>
                <a:latin typeface="Arial" panose="020B0604020202020204" pitchFamily="34" charset="0"/>
                <a:cs typeface="Arial" panose="020B0604020202020204" pitchFamily="34" charset="0"/>
              </a:defRPr>
            </a:lvl5pPr>
          </a:lstStyle>
          <a:p>
            <a:pPr lvl="4"/>
            <a:r>
              <a:rPr lang="es-ES" dirty="0"/>
              <a:t>1</a:t>
            </a:r>
          </a:p>
        </p:txBody>
      </p:sp>
    </p:spTree>
    <p:extLst>
      <p:ext uri="{BB962C8B-B14F-4D97-AF65-F5344CB8AC3E}">
        <p14:creationId xmlns:p14="http://schemas.microsoft.com/office/powerpoint/2010/main" val="2073266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9D328-C8CD-2801-CE77-B8AFBC4AA9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F1A34A-945C-D0DD-9496-5D5BAF7F5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2ABC13B-41A6-C6BD-D53F-E73B96B21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7DBFB1-93AB-6DE6-9FFA-EF4ACD2AF234}"/>
              </a:ext>
            </a:extLst>
          </p:cNvPr>
          <p:cNvSpPr>
            <a:spLocks noGrp="1"/>
          </p:cNvSpPr>
          <p:nvPr>
            <p:ph type="dt" sz="half" idx="10"/>
          </p:nvPr>
        </p:nvSpPr>
        <p:spPr/>
        <p:txBody>
          <a:bodyPr/>
          <a:lstStyle/>
          <a:p>
            <a:fld id="{F0D43E2E-2E39-4C22-B0EA-5DB904BE83CD}" type="datetimeFigureOut">
              <a:rPr lang="es-ES" smtClean="0"/>
              <a:t>01/12/2022</a:t>
            </a:fld>
            <a:endParaRPr lang="es-ES"/>
          </a:p>
        </p:txBody>
      </p:sp>
      <p:sp>
        <p:nvSpPr>
          <p:cNvPr id="6" name="Marcador de pie de página 5">
            <a:extLst>
              <a:ext uri="{FF2B5EF4-FFF2-40B4-BE49-F238E27FC236}">
                <a16:creationId xmlns:a16="http://schemas.microsoft.com/office/drawing/2014/main" id="{FC7F200F-B1F4-1A94-5B45-C06D6956BFE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9185A5E-F8B9-627F-8CA4-0A7342ED7A3B}"/>
              </a:ext>
            </a:extLst>
          </p:cNvPr>
          <p:cNvSpPr>
            <a:spLocks noGrp="1"/>
          </p:cNvSpPr>
          <p:nvPr>
            <p:ph type="sldNum" sz="quarter" idx="12"/>
          </p:nvPr>
        </p:nvSpPr>
        <p:spPr/>
        <p:txBody>
          <a:bodyPr/>
          <a:lstStyle/>
          <a:p>
            <a:fld id="{3BA0D42C-98EC-4DC6-B5CA-EDF40F11EFBE}" type="slidenum">
              <a:rPr lang="es-ES" smtClean="0"/>
              <a:t>‹Nº›</a:t>
            </a:fld>
            <a:endParaRPr lang="es-ES"/>
          </a:p>
        </p:txBody>
      </p:sp>
    </p:spTree>
    <p:extLst>
      <p:ext uri="{BB962C8B-B14F-4D97-AF65-F5344CB8AC3E}">
        <p14:creationId xmlns:p14="http://schemas.microsoft.com/office/powerpoint/2010/main" val="2472166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580453-AB03-2C02-8392-01BACCE2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B29BBA-0737-2F58-B494-3F57AAA94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6485B-4AB4-3811-48E5-59EE7C3A9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43E2E-2E39-4C22-B0EA-5DB904BE83CD}" type="datetimeFigureOut">
              <a:rPr lang="es-ES" smtClean="0"/>
              <a:t>01/12/2022</a:t>
            </a:fld>
            <a:endParaRPr lang="es-ES"/>
          </a:p>
        </p:txBody>
      </p:sp>
      <p:sp>
        <p:nvSpPr>
          <p:cNvPr id="5" name="Marcador de pie de página 4">
            <a:extLst>
              <a:ext uri="{FF2B5EF4-FFF2-40B4-BE49-F238E27FC236}">
                <a16:creationId xmlns:a16="http://schemas.microsoft.com/office/drawing/2014/main" id="{5358575F-9A56-A97D-1EA9-E3AC6D79E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033442B-0347-B47B-18A7-F59D00486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0D42C-98EC-4DC6-B5CA-EDF40F11EFBE}" type="slidenum">
              <a:rPr lang="es-ES" smtClean="0"/>
              <a:t>‹Nº›</a:t>
            </a:fld>
            <a:endParaRPr lang="es-ES"/>
          </a:p>
        </p:txBody>
      </p:sp>
    </p:spTree>
    <p:extLst>
      <p:ext uri="{BB962C8B-B14F-4D97-AF65-F5344CB8AC3E}">
        <p14:creationId xmlns:p14="http://schemas.microsoft.com/office/powerpoint/2010/main" val="14689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3312DF5-333A-8DD4-0E08-411F1E6EDB50}"/>
              </a:ext>
            </a:extLst>
          </p:cNvPr>
          <p:cNvSpPr txBox="1">
            <a:spLocks/>
          </p:cNvSpPr>
          <p:nvPr/>
        </p:nvSpPr>
        <p:spPr>
          <a:xfrm>
            <a:off x="470355" y="643308"/>
            <a:ext cx="5939681" cy="1829174"/>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3600" b="0" kern="1200" cap="all">
                <a:solidFill>
                  <a:srgbClr val="86123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s-ES" sz="3600" b="0" i="0" u="none" strike="noStrike" kern="1200" cap="all" spc="0" normalizeH="0" baseline="0" noProof="0" dirty="0">
                <a:ln>
                  <a:noFill/>
                </a:ln>
                <a:solidFill>
                  <a:srgbClr val="861236"/>
                </a:solidFill>
                <a:effectLst/>
                <a:uLnTx/>
                <a:uFillTx/>
                <a:latin typeface="Arial"/>
                <a:ea typeface="+mj-ea"/>
                <a:cs typeface="+mj-cs"/>
              </a:rPr>
              <a:t>Formación: </a:t>
            </a:r>
            <a:br>
              <a:rPr kumimoji="0" lang="es-ES" sz="3600" b="0" i="0" u="none" strike="noStrike" kern="1200" cap="all" spc="0" normalizeH="0" baseline="0" noProof="0" dirty="0">
                <a:ln>
                  <a:noFill/>
                </a:ln>
                <a:solidFill>
                  <a:srgbClr val="861236"/>
                </a:solidFill>
                <a:effectLst/>
                <a:uLnTx/>
                <a:uFillTx/>
                <a:latin typeface="Arial"/>
                <a:ea typeface="+mj-ea"/>
                <a:cs typeface="+mj-cs"/>
              </a:rPr>
            </a:br>
            <a:r>
              <a:rPr lang="es-ES" sz="2900" cap="none" dirty="0">
                <a:solidFill>
                  <a:srgbClr val="EBEBEB">
                    <a:lumMod val="50000"/>
                  </a:srgbClr>
                </a:solidFill>
                <a:latin typeface="Arial"/>
              </a:rPr>
              <a:t>6 contradicciones </a:t>
            </a:r>
            <a:r>
              <a:rPr kumimoji="0" lang="es-ES" sz="2900" b="0" i="0" u="none" strike="noStrike" kern="1200" cap="none" spc="0" normalizeH="0" baseline="0" noProof="0" dirty="0">
                <a:ln>
                  <a:noFill/>
                </a:ln>
                <a:solidFill>
                  <a:srgbClr val="EBEBEB">
                    <a:lumMod val="50000"/>
                  </a:srgbClr>
                </a:solidFill>
                <a:effectLst/>
                <a:uLnTx/>
                <a:uFillTx/>
                <a:latin typeface="Arial"/>
                <a:ea typeface="+mj-ea"/>
                <a:cs typeface="+mj-cs"/>
              </a:rPr>
              <a:t>en extranjería. Consejos prácticos</a:t>
            </a:r>
            <a:endParaRPr kumimoji="0" lang="es-ES" sz="3600" b="0" i="0" u="none" strike="noStrike" kern="1200" cap="none" spc="0" normalizeH="0" baseline="0" noProof="0" dirty="0">
              <a:ln>
                <a:noFill/>
              </a:ln>
              <a:solidFill>
                <a:srgbClr val="EBEBEB">
                  <a:lumMod val="50000"/>
                </a:srgbClr>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9FA3A4B7-3A12-1043-C430-80A05B152418}"/>
              </a:ext>
            </a:extLst>
          </p:cNvPr>
          <p:cNvSpPr/>
          <p:nvPr/>
        </p:nvSpPr>
        <p:spPr>
          <a:xfrm>
            <a:off x="6825673" y="640055"/>
            <a:ext cx="4969163" cy="5577890"/>
          </a:xfrm>
          <a:prstGeom prst="rect">
            <a:avLst/>
          </a:prstGeom>
          <a:solidFill>
            <a:srgbClr val="861236"/>
          </a:solidFill>
          <a:ln>
            <a:solidFill>
              <a:srgbClr val="861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1">
            <a:extLst>
              <a:ext uri="{FF2B5EF4-FFF2-40B4-BE49-F238E27FC236}">
                <a16:creationId xmlns:a16="http://schemas.microsoft.com/office/drawing/2014/main" id="{6EE1ACC4-DD16-2CA9-3FB5-73C5856D33AD}"/>
              </a:ext>
            </a:extLst>
          </p:cNvPr>
          <p:cNvSpPr txBox="1">
            <a:spLocks/>
          </p:cNvSpPr>
          <p:nvPr/>
        </p:nvSpPr>
        <p:spPr>
          <a:xfrm>
            <a:off x="470355" y="2597829"/>
            <a:ext cx="5496336" cy="182917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3600" b="0" kern="1200" cap="all">
                <a:solidFill>
                  <a:srgbClr val="86123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s-ES" sz="2800" b="0" i="0" u="none" strike="noStrike" kern="1200" cap="all" spc="0" normalizeH="0" baseline="0" noProof="0" dirty="0">
                <a:ln>
                  <a:noFill/>
                </a:ln>
                <a:solidFill>
                  <a:srgbClr val="861236"/>
                </a:solidFill>
                <a:effectLst/>
                <a:uLnTx/>
                <a:uFillTx/>
                <a:latin typeface="Arial"/>
                <a:ea typeface="+mj-ea"/>
                <a:cs typeface="+mj-cs"/>
              </a:rPr>
              <a:t>Ponentes:</a:t>
            </a:r>
            <a:br>
              <a:rPr kumimoji="0" lang="es-ES" sz="2800" b="0" i="0" u="none" strike="noStrike" kern="1200" cap="all" spc="0" normalizeH="0" baseline="0" noProof="0" dirty="0">
                <a:ln>
                  <a:noFill/>
                </a:ln>
                <a:solidFill>
                  <a:srgbClr val="861236"/>
                </a:solidFill>
                <a:effectLst/>
                <a:uLnTx/>
                <a:uFillTx/>
                <a:latin typeface="Arial"/>
                <a:ea typeface="+mj-ea"/>
                <a:cs typeface="+mj-cs"/>
              </a:rPr>
            </a:br>
            <a:r>
              <a:rPr kumimoji="0" lang="es-ES" sz="2000" b="0" i="0" u="none" strike="noStrike" kern="1200" cap="none" spc="0" normalizeH="0" baseline="0" noProof="0" dirty="0">
                <a:ln>
                  <a:noFill/>
                </a:ln>
                <a:solidFill>
                  <a:srgbClr val="EBEBEB">
                    <a:lumMod val="50000"/>
                  </a:srgbClr>
                </a:solidFill>
                <a:effectLst/>
                <a:uLnTx/>
                <a:uFillTx/>
                <a:latin typeface="Arial"/>
                <a:ea typeface="+mj-ea"/>
                <a:cs typeface="+mj-cs"/>
              </a:rPr>
              <a:t>Sonia Canay Pazos</a:t>
            </a:r>
          </a:p>
          <a:p>
            <a:pPr marL="0" marR="0" lvl="0" indent="0" algn="l" defTabSz="457200" rtl="0" eaLnBrk="1" fontAlgn="auto" latinLnBrk="0" hangingPunct="1">
              <a:lnSpc>
                <a:spcPct val="110000"/>
              </a:lnSpc>
              <a:spcBef>
                <a:spcPct val="0"/>
              </a:spcBef>
              <a:spcAft>
                <a:spcPts val="0"/>
              </a:spcAft>
              <a:buClrTx/>
              <a:buSzTx/>
              <a:buFontTx/>
              <a:buNone/>
              <a:tabLst/>
              <a:defRPr/>
            </a:pPr>
            <a:r>
              <a:rPr kumimoji="0" lang="es-ES" sz="2100" b="0" i="0" u="none" strike="noStrike" kern="1200" cap="none" spc="0" normalizeH="0" baseline="0" noProof="0" dirty="0">
                <a:ln>
                  <a:noFill/>
                </a:ln>
                <a:solidFill>
                  <a:srgbClr val="EBEBEB">
                    <a:lumMod val="50000"/>
                  </a:srgbClr>
                </a:solidFill>
                <a:effectLst/>
                <a:uLnTx/>
                <a:uFillTx/>
                <a:latin typeface="Arial"/>
                <a:ea typeface="+mj-ea"/>
                <a:cs typeface="+mj-cs"/>
              </a:rPr>
              <a:t>Mariana González Trejo</a:t>
            </a:r>
          </a:p>
          <a:p>
            <a:pPr marL="0" marR="0" lvl="0" indent="0" algn="l" defTabSz="457200" rtl="0" eaLnBrk="1" fontAlgn="auto" latinLnBrk="0" hangingPunct="1">
              <a:lnSpc>
                <a:spcPct val="110000"/>
              </a:lnSpc>
              <a:spcBef>
                <a:spcPct val="0"/>
              </a:spcBef>
              <a:spcAft>
                <a:spcPts val="0"/>
              </a:spcAft>
              <a:buClrTx/>
              <a:buSzTx/>
              <a:buFontTx/>
              <a:buNone/>
              <a:tabLst/>
              <a:defRPr/>
            </a:pPr>
            <a:r>
              <a:rPr lang="es-ES" sz="1600" b="1" cap="none" dirty="0">
                <a:latin typeface="Arial"/>
              </a:rPr>
              <a:t>Departamento Jurídico de SIGA98</a:t>
            </a:r>
            <a:endParaRPr kumimoji="0" lang="es-ES" sz="1600" b="1" i="0" u="none" strike="noStrike" kern="1200" cap="none" spc="0" normalizeH="0" baseline="0" noProof="0" dirty="0">
              <a:ln>
                <a:noFill/>
              </a:ln>
              <a:effectLst/>
              <a:uLnTx/>
              <a:uFillTx/>
              <a:latin typeface="Arial"/>
              <a:ea typeface="+mj-ea"/>
              <a:cs typeface="+mj-cs"/>
            </a:endParaRPr>
          </a:p>
        </p:txBody>
      </p:sp>
      <p:sp>
        <p:nvSpPr>
          <p:cNvPr id="11" name="CuadroTexto 10">
            <a:extLst>
              <a:ext uri="{FF2B5EF4-FFF2-40B4-BE49-F238E27FC236}">
                <a16:creationId xmlns:a16="http://schemas.microsoft.com/office/drawing/2014/main" id="{99DFDD1F-2070-2712-B0AE-7EA067AA1657}"/>
              </a:ext>
            </a:extLst>
          </p:cNvPr>
          <p:cNvSpPr txBox="1"/>
          <p:nvPr/>
        </p:nvSpPr>
        <p:spPr>
          <a:xfrm>
            <a:off x="7079672" y="797511"/>
            <a:ext cx="4461165" cy="4996432"/>
          </a:xfrm>
          <a:prstGeom prst="rect">
            <a:avLst/>
          </a:prstGeom>
          <a:noFill/>
        </p:spPr>
        <p:txBody>
          <a:bodyPr wrap="square">
            <a:spAutoFit/>
          </a:bodyPr>
          <a:lstStyle/>
          <a:p>
            <a:pPr algn="l" fontAlgn="base"/>
            <a:r>
              <a:rPr lang="es-ES" sz="1600" b="1" i="1" dirty="0">
                <a:solidFill>
                  <a:schemeClr val="bg1"/>
                </a:solidFill>
                <a:latin typeface="Arial" panose="020B0604020202020204" pitchFamily="34" charset="0"/>
                <a:cs typeface="Arial" panose="020B0604020202020204" pitchFamily="34" charset="0"/>
              </a:rPr>
              <a:t>Parte</a:t>
            </a:r>
            <a:r>
              <a:rPr lang="es-ES" sz="1600" b="1" i="1" dirty="0">
                <a:solidFill>
                  <a:schemeClr val="bg1"/>
                </a:solidFill>
                <a:effectLst/>
                <a:latin typeface="Arial" panose="020B0604020202020204" pitchFamily="34" charset="0"/>
                <a:cs typeface="Arial" panose="020B0604020202020204" pitchFamily="34" charset="0"/>
              </a:rPr>
              <a:t> I</a:t>
            </a:r>
            <a:endParaRPr lang="es-ES" sz="1600" b="1" i="0" dirty="0">
              <a:solidFill>
                <a:schemeClr val="bg1"/>
              </a:solidFill>
              <a:effectLst/>
              <a:latin typeface="Arial" panose="020B0604020202020204" pitchFamily="34" charset="0"/>
              <a:cs typeface="Arial" panose="020B0604020202020204" pitchFamily="34" charset="0"/>
            </a:endParaRPr>
          </a:p>
          <a:p>
            <a:pPr algn="l" fontAlgn="base"/>
            <a:r>
              <a:rPr lang="es-ES" sz="1200" b="1" i="0" dirty="0">
                <a:solidFill>
                  <a:schemeClr val="bg1"/>
                </a:solidFill>
                <a:effectLst/>
                <a:latin typeface="Arial" panose="020B0604020202020204" pitchFamily="34" charset="0"/>
                <a:cs typeface="Arial" panose="020B0604020202020204" pitchFamily="34" charset="0"/>
              </a:rPr>
              <a:t>Hora</a:t>
            </a:r>
            <a:r>
              <a:rPr lang="es-ES" sz="1200" b="0" i="0" dirty="0">
                <a:solidFill>
                  <a:schemeClr val="bg1"/>
                </a:solidFill>
                <a:effectLst/>
                <a:latin typeface="Arial" panose="020B0604020202020204" pitchFamily="34" charset="0"/>
                <a:cs typeface="Arial" panose="020B0604020202020204" pitchFamily="34" charset="0"/>
              </a:rPr>
              <a:t>: De 16:30 a 17.40 horas.</a:t>
            </a:r>
          </a:p>
          <a:p>
            <a:pPr algn="l" fontAlgn="base"/>
            <a:r>
              <a:rPr lang="es-ES" sz="1200" b="1" i="0" dirty="0">
                <a:solidFill>
                  <a:schemeClr val="bg1"/>
                </a:solidFill>
                <a:effectLst/>
                <a:latin typeface="Arial" panose="020B0604020202020204" pitchFamily="34" charset="0"/>
                <a:cs typeface="Arial" panose="020B0604020202020204" pitchFamily="34" charset="0"/>
              </a:rPr>
              <a:t>Descanso</a:t>
            </a:r>
            <a:r>
              <a:rPr lang="es-ES" sz="1200" b="0" i="0" dirty="0">
                <a:solidFill>
                  <a:schemeClr val="bg1"/>
                </a:solidFill>
                <a:effectLst/>
                <a:latin typeface="Arial" panose="020B0604020202020204" pitchFamily="34" charset="0"/>
                <a:cs typeface="Arial" panose="020B0604020202020204" pitchFamily="34" charset="0"/>
              </a:rPr>
              <a:t>: 10 minutos</a:t>
            </a:r>
          </a:p>
          <a:p>
            <a:pPr algn="l" fontAlgn="base"/>
            <a:r>
              <a:rPr lang="es-ES" sz="1200" b="0" i="0" dirty="0">
                <a:solidFill>
                  <a:schemeClr val="bg1"/>
                </a:solidFill>
                <a:effectLst/>
                <a:latin typeface="Arial" panose="020B0604020202020204" pitchFamily="34" charset="0"/>
                <a:cs typeface="Arial" panose="020B0604020202020204" pitchFamily="34" charset="0"/>
              </a:rPr>
              <a:t> </a:t>
            </a: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1. </a:t>
            </a:r>
            <a:r>
              <a:rPr lang="es-ES" sz="1200" b="0" i="0" dirty="0">
                <a:solidFill>
                  <a:schemeClr val="bg1"/>
                </a:solidFill>
                <a:effectLst/>
                <a:latin typeface="Arial" panose="020B0604020202020204" pitchFamily="34" charset="0"/>
                <a:cs typeface="Arial" panose="020B0604020202020204" pitchFamily="34" charset="0"/>
              </a:rPr>
              <a:t>Convivencia entre el régimen de familiar comunitario y el arraigo familiar.</a:t>
            </a: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2. Progenitores de menores de edad comunitarios: ¿qué ha ocurrido?</a:t>
            </a:r>
          </a:p>
          <a:p>
            <a:pPr algn="l" fontAlgn="base">
              <a:lnSpc>
                <a:spcPct val="120000"/>
              </a:lnSpc>
            </a:pPr>
            <a:endParaRPr lang="es-ES" sz="1200" b="0" i="0" dirty="0">
              <a:solidFill>
                <a:schemeClr val="bg1"/>
              </a:solidFill>
              <a:effectLst/>
              <a:latin typeface="Arial" panose="020B0604020202020204" pitchFamily="34" charset="0"/>
              <a:cs typeface="Arial" panose="020B0604020202020204" pitchFamily="34" charset="0"/>
            </a:endParaRPr>
          </a:p>
          <a:p>
            <a:pPr algn="l" fontAlgn="base">
              <a:lnSpc>
                <a:spcPct val="120000"/>
              </a:lnSpc>
            </a:pPr>
            <a:endParaRPr lang="es-ES" sz="1200" b="0" i="0" dirty="0">
              <a:solidFill>
                <a:schemeClr val="bg1"/>
              </a:solidFill>
              <a:effectLst/>
              <a:latin typeface="Arial" panose="020B0604020202020204" pitchFamily="34" charset="0"/>
              <a:cs typeface="Arial" panose="020B0604020202020204" pitchFamily="34" charset="0"/>
            </a:endParaRPr>
          </a:p>
          <a:p>
            <a:pPr marL="628650" lvl="1" indent="-171450" algn="l" fontAlgn="base">
              <a:buFont typeface="Arial" panose="020B0604020202020204" pitchFamily="34" charset="0"/>
              <a:buChar char="•"/>
            </a:pPr>
            <a:endParaRPr lang="es-ES" sz="1200" dirty="0">
              <a:solidFill>
                <a:schemeClr val="bg1"/>
              </a:solidFill>
              <a:latin typeface="Arial" panose="020B0604020202020204" pitchFamily="34" charset="0"/>
              <a:cs typeface="Arial" panose="020B0604020202020204" pitchFamily="34" charset="0"/>
            </a:endParaRPr>
          </a:p>
          <a:p>
            <a:pPr algn="l" fontAlgn="base"/>
            <a:r>
              <a:rPr lang="es-ES" sz="1600" b="1" i="1" dirty="0">
                <a:solidFill>
                  <a:schemeClr val="bg1"/>
                </a:solidFill>
                <a:latin typeface="Arial" panose="020B0604020202020204" pitchFamily="34" charset="0"/>
                <a:cs typeface="Arial" panose="020B0604020202020204" pitchFamily="34" charset="0"/>
              </a:rPr>
              <a:t>Parte</a:t>
            </a:r>
            <a:r>
              <a:rPr lang="es-ES" sz="1200" b="1" i="1" dirty="0">
                <a:solidFill>
                  <a:schemeClr val="bg1"/>
                </a:solidFill>
                <a:effectLst/>
                <a:latin typeface="Arial" panose="020B0604020202020204" pitchFamily="34" charset="0"/>
                <a:cs typeface="Arial" panose="020B0604020202020204" pitchFamily="34" charset="0"/>
              </a:rPr>
              <a:t> </a:t>
            </a:r>
            <a:r>
              <a:rPr lang="es-ES" sz="1600" b="1" i="1" dirty="0">
                <a:solidFill>
                  <a:schemeClr val="bg1"/>
                </a:solidFill>
                <a:effectLst/>
                <a:latin typeface="Arial" panose="020B0604020202020204" pitchFamily="34" charset="0"/>
                <a:cs typeface="Arial" panose="020B0604020202020204" pitchFamily="34" charset="0"/>
              </a:rPr>
              <a:t>II</a:t>
            </a:r>
            <a:endParaRPr lang="es-ES" sz="1200" b="1" i="0" dirty="0">
              <a:solidFill>
                <a:schemeClr val="bg1"/>
              </a:solidFill>
              <a:effectLst/>
              <a:latin typeface="Arial" panose="020B0604020202020204" pitchFamily="34" charset="0"/>
              <a:cs typeface="Arial" panose="020B0604020202020204" pitchFamily="34" charset="0"/>
            </a:endParaRPr>
          </a:p>
          <a:p>
            <a:pPr algn="l" fontAlgn="base"/>
            <a:r>
              <a:rPr lang="es-ES" sz="1200" b="1" i="0" dirty="0">
                <a:solidFill>
                  <a:schemeClr val="bg1"/>
                </a:solidFill>
                <a:effectLst/>
                <a:latin typeface="Arial" panose="020B0604020202020204" pitchFamily="34" charset="0"/>
                <a:cs typeface="Arial" panose="020B0604020202020204" pitchFamily="34" charset="0"/>
              </a:rPr>
              <a:t>Hora</a:t>
            </a:r>
            <a:r>
              <a:rPr lang="es-ES" sz="1200" b="0" i="0" dirty="0">
                <a:solidFill>
                  <a:schemeClr val="bg1"/>
                </a:solidFill>
                <a:effectLst/>
                <a:latin typeface="Arial" panose="020B0604020202020204" pitchFamily="34" charset="0"/>
                <a:cs typeface="Arial" panose="020B0604020202020204" pitchFamily="34" charset="0"/>
              </a:rPr>
              <a:t>: De 17:40 a 19 horas.</a:t>
            </a:r>
          </a:p>
          <a:p>
            <a:pPr algn="l" fontAlgn="base"/>
            <a:endParaRPr lang="es-ES" sz="1200" b="0" i="0" dirty="0">
              <a:solidFill>
                <a:schemeClr val="bg1"/>
              </a:solidFill>
              <a:effectLst/>
              <a:latin typeface="Arial" panose="020B0604020202020204" pitchFamily="34" charset="0"/>
              <a:cs typeface="Arial" panose="020B0604020202020204" pitchFamily="34" charset="0"/>
            </a:endParaRP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3. Modificar un familiar comunitario sin que haya disuelto el vínculo.</a:t>
            </a: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4. Familiar comunitario: registro del matrimonio vs. pareja de hecho. Situación de los representantes legales vs. reagrupaciones familiares.</a:t>
            </a: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5. Modificar una residencia no lucrativa: qué pasa con los menores de edad asociados a ella.</a:t>
            </a:r>
          </a:p>
          <a:p>
            <a:pPr marL="176213" indent="-176213" algn="l" fontAlgn="base">
              <a:lnSpc>
                <a:spcPct val="120000"/>
              </a:lnSpc>
            </a:pPr>
            <a:r>
              <a:rPr lang="es-ES" sz="1200" dirty="0">
                <a:solidFill>
                  <a:schemeClr val="bg1"/>
                </a:solidFill>
                <a:latin typeface="Arial" panose="020B0604020202020204" pitchFamily="34" charset="0"/>
                <a:cs typeface="Arial" panose="020B0604020202020204" pitchFamily="34" charset="0"/>
              </a:rPr>
              <a:t>6. Arraigo para la formación y algunas contradicciones con el régimen de estancia por estudios.</a:t>
            </a:r>
          </a:p>
        </p:txBody>
      </p:sp>
      <p:pic>
        <p:nvPicPr>
          <p:cNvPr id="3" name="Imagen 2" descr="Logotipo&#10;&#10;Descripción generada automáticamente">
            <a:extLst>
              <a:ext uri="{FF2B5EF4-FFF2-40B4-BE49-F238E27FC236}">
                <a16:creationId xmlns:a16="http://schemas.microsoft.com/office/drawing/2014/main" id="{AA98C667-F6FC-287D-0A5E-F06B64814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09" y="5104192"/>
            <a:ext cx="1552543" cy="1110500"/>
          </a:xfrm>
          <a:prstGeom prst="rect">
            <a:avLst/>
          </a:prstGeom>
        </p:spPr>
      </p:pic>
    </p:spTree>
    <p:extLst>
      <p:ext uri="{BB962C8B-B14F-4D97-AF65-F5344CB8AC3E}">
        <p14:creationId xmlns:p14="http://schemas.microsoft.com/office/powerpoint/2010/main" val="258781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97EF88-E91B-1167-70F9-FEC72979E1DC}"/>
              </a:ext>
            </a:extLst>
          </p:cNvPr>
          <p:cNvSpPr>
            <a:spLocks noGrp="1"/>
          </p:cNvSpPr>
          <p:nvPr>
            <p:ph type="body" sz="quarter" idx="10"/>
          </p:nvPr>
        </p:nvSpPr>
        <p:spPr/>
        <p:txBody>
          <a:bodyPr>
            <a:normAutofit/>
          </a:bodyPr>
          <a:lstStyle/>
          <a:p>
            <a:pPr algn="ctr"/>
            <a:r>
              <a:rPr lang="es-ES" sz="4000" dirty="0"/>
              <a:t>4</a:t>
            </a:r>
          </a:p>
        </p:txBody>
      </p:sp>
      <p:sp>
        <p:nvSpPr>
          <p:cNvPr id="3" name="CuadroTexto 2">
            <a:extLst>
              <a:ext uri="{FF2B5EF4-FFF2-40B4-BE49-F238E27FC236}">
                <a16:creationId xmlns:a16="http://schemas.microsoft.com/office/drawing/2014/main" id="{718D6331-9923-DA69-F128-4B4BC8148E0A}"/>
              </a:ext>
            </a:extLst>
          </p:cNvPr>
          <p:cNvSpPr txBox="1"/>
          <p:nvPr/>
        </p:nvSpPr>
        <p:spPr>
          <a:xfrm>
            <a:off x="1731018" y="555999"/>
            <a:ext cx="100545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Familiar de comunitario : </a:t>
            </a:r>
            <a:r>
              <a:rPr kumimoji="0" lang="es-E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rgto</a:t>
            </a: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matrimonio vs pareja de hecho</a:t>
            </a:r>
          </a:p>
        </p:txBody>
      </p:sp>
      <p:sp>
        <p:nvSpPr>
          <p:cNvPr id="4" name="CuadroTexto 3">
            <a:extLst>
              <a:ext uri="{FF2B5EF4-FFF2-40B4-BE49-F238E27FC236}">
                <a16:creationId xmlns:a16="http://schemas.microsoft.com/office/drawing/2014/main" id="{67230E6E-6E1F-69FF-9984-B5FE573CC485}"/>
              </a:ext>
            </a:extLst>
          </p:cNvPr>
          <p:cNvSpPr txBox="1"/>
          <p:nvPr/>
        </p:nvSpPr>
        <p:spPr>
          <a:xfrm>
            <a:off x="624396" y="1830952"/>
            <a:ext cx="10943208" cy="2062103"/>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No cualquier certificado es un registro de matrimonio para el régimen comunitario. Tiene que ser el del país comunitario.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Puede ser más fácil obtener una tarjeta de familiar de comunitario desde una pareja de hecho que desde un matrimonio.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Tener descendientes comunes es un aporte de prueba. </a:t>
            </a:r>
          </a:p>
          <a:p>
            <a:r>
              <a:rPr lang="es-ES" sz="1600" dirty="0">
                <a:latin typeface="Arial" panose="020B0604020202020204" pitchFamily="34" charset="0"/>
                <a:cs typeface="Arial" panose="020B0604020202020204" pitchFamily="34" charset="0"/>
              </a:rPr>
              <a:t>Pero no siempre es suficiente.</a:t>
            </a:r>
          </a:p>
        </p:txBody>
      </p:sp>
      <p:pic>
        <p:nvPicPr>
          <p:cNvPr id="5" name="Video de WhatsApp 2022-12-01 a las 11.52.52">
            <a:hlinkClick r:id="" action="ppaction://media"/>
            <a:extLst>
              <a:ext uri="{FF2B5EF4-FFF2-40B4-BE49-F238E27FC236}">
                <a16:creationId xmlns:a16="http://schemas.microsoft.com/office/drawing/2014/main" id="{31136067-E562-473F-B74E-A34B54AFA57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60242" y="3429000"/>
            <a:ext cx="2021487" cy="1541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C6CA481-0C32-BCCC-3A5B-35F79D8CA9AF}"/>
              </a:ext>
            </a:extLst>
          </p:cNvPr>
          <p:cNvSpPr txBox="1"/>
          <p:nvPr/>
        </p:nvSpPr>
        <p:spPr>
          <a:xfrm>
            <a:off x="596865" y="4164712"/>
            <a:ext cx="6936474" cy="584775"/>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Existen  permisos de familiar de comunitario por dos años. No están específicamente regulados, pero existen.</a:t>
            </a:r>
          </a:p>
        </p:txBody>
      </p:sp>
    </p:spTree>
    <p:extLst>
      <p:ext uri="{BB962C8B-B14F-4D97-AF65-F5344CB8AC3E}">
        <p14:creationId xmlns:p14="http://schemas.microsoft.com/office/powerpoint/2010/main" val="29521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97EF88-E91B-1167-70F9-FEC72979E1DC}"/>
              </a:ext>
            </a:extLst>
          </p:cNvPr>
          <p:cNvSpPr>
            <a:spLocks noGrp="1"/>
          </p:cNvSpPr>
          <p:nvPr>
            <p:ph type="body" sz="quarter" idx="10"/>
          </p:nvPr>
        </p:nvSpPr>
        <p:spPr/>
        <p:txBody>
          <a:bodyPr>
            <a:normAutofit/>
          </a:bodyPr>
          <a:lstStyle/>
          <a:p>
            <a:pPr algn="ctr"/>
            <a:r>
              <a:rPr lang="es-ES" sz="4000" dirty="0"/>
              <a:t>4</a:t>
            </a:r>
          </a:p>
        </p:txBody>
      </p:sp>
      <p:sp>
        <p:nvSpPr>
          <p:cNvPr id="3" name="CuadroTexto 2">
            <a:extLst>
              <a:ext uri="{FF2B5EF4-FFF2-40B4-BE49-F238E27FC236}">
                <a16:creationId xmlns:a16="http://schemas.microsoft.com/office/drawing/2014/main" id="{718D6331-9923-DA69-F128-4B4BC8148E0A}"/>
              </a:ext>
            </a:extLst>
          </p:cNvPr>
          <p:cNvSpPr txBox="1"/>
          <p:nvPr/>
        </p:nvSpPr>
        <p:spPr>
          <a:xfrm>
            <a:off x="1731018" y="555999"/>
            <a:ext cx="10054581" cy="461665"/>
          </a:xfrm>
          <a:prstGeom prst="rect">
            <a:avLst/>
          </a:prstGeom>
          <a:noFill/>
        </p:spPr>
        <p:txBody>
          <a:bodyPr wrap="square">
            <a:spAutoFit/>
          </a:bodyPr>
          <a:lstStyle/>
          <a:p>
            <a:r>
              <a:rPr lang="es-ES" sz="2400" b="1" dirty="0">
                <a:solidFill>
                  <a:schemeClr val="bg1"/>
                </a:solidFill>
                <a:latin typeface="Arial" panose="020B0604020202020204" pitchFamily="34" charset="0"/>
                <a:cs typeface="Arial" panose="020B0604020202020204" pitchFamily="34" charset="0"/>
              </a:rPr>
              <a:t>Representantes</a:t>
            </a:r>
            <a:r>
              <a:rPr lang="es-ES" sz="2400" b="1" dirty="0">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legales vs reagrupaciones familiares</a:t>
            </a:r>
          </a:p>
        </p:txBody>
      </p:sp>
      <p:sp>
        <p:nvSpPr>
          <p:cNvPr id="7" name="CuadroTexto 6">
            <a:extLst>
              <a:ext uri="{FF2B5EF4-FFF2-40B4-BE49-F238E27FC236}">
                <a16:creationId xmlns:a16="http://schemas.microsoft.com/office/drawing/2014/main" id="{1B5666D1-87DC-4829-5E25-EAFAAC12565A}"/>
              </a:ext>
            </a:extLst>
          </p:cNvPr>
          <p:cNvSpPr txBox="1"/>
          <p:nvPr/>
        </p:nvSpPr>
        <p:spPr>
          <a:xfrm>
            <a:off x="786166" y="2018423"/>
            <a:ext cx="10999433"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Abuelas, hermanas y tías que se hacen cargo de menores de edad ¿caben en la reagrupación familiar?</a:t>
            </a:r>
          </a:p>
        </p:txBody>
      </p:sp>
      <p:pic>
        <p:nvPicPr>
          <p:cNvPr id="8" name="Video de WhatsApp 2022-12-01 a las 12.05.21">
            <a:hlinkClick r:id="" action="ppaction://media"/>
            <a:extLst>
              <a:ext uri="{FF2B5EF4-FFF2-40B4-BE49-F238E27FC236}">
                <a16:creationId xmlns:a16="http://schemas.microsoft.com/office/drawing/2014/main" id="{A857E212-6AF8-2869-64AB-97031CADE15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19597" y="3248698"/>
            <a:ext cx="2020811" cy="1922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uadroTexto 9">
            <a:extLst>
              <a:ext uri="{FF2B5EF4-FFF2-40B4-BE49-F238E27FC236}">
                <a16:creationId xmlns:a16="http://schemas.microsoft.com/office/drawing/2014/main" id="{2606E73F-6811-6D51-1907-D52F47401CFE}"/>
              </a:ext>
            </a:extLst>
          </p:cNvPr>
          <p:cNvSpPr txBox="1"/>
          <p:nvPr/>
        </p:nvSpPr>
        <p:spPr>
          <a:xfrm>
            <a:off x="1178712" y="3429000"/>
            <a:ext cx="6450525" cy="3385542"/>
          </a:xfrm>
          <a:prstGeom prst="rect">
            <a:avLst/>
          </a:prstGeom>
          <a:noFill/>
        </p:spPr>
        <p:txBody>
          <a:bodyPr wrap="square" rtlCol="0">
            <a:spAutoFit/>
          </a:bodyPr>
          <a:lstStyle/>
          <a:p>
            <a:pPr algn="ctr">
              <a:spcBef>
                <a:spcPts val="600"/>
              </a:spcBef>
              <a:spcAft>
                <a:spcPts val="600"/>
              </a:spcAft>
            </a:pPr>
            <a:r>
              <a:rPr lang="es-ES" dirty="0">
                <a:solidFill>
                  <a:srgbClr val="861236"/>
                </a:solidFill>
                <a:latin typeface="Arial" panose="020B0604020202020204" pitchFamily="34" charset="0"/>
                <a:cs typeface="Arial" panose="020B0604020202020204" pitchFamily="34" charset="0"/>
              </a:rPr>
              <a:t>¿Qué documentación es suficiente para acreditar una tutela?</a:t>
            </a:r>
          </a:p>
          <a:p>
            <a:pPr algn="ctr">
              <a:spcBef>
                <a:spcPts val="600"/>
              </a:spcBef>
              <a:spcAft>
                <a:spcPts val="600"/>
              </a:spcAft>
            </a:pPr>
            <a:r>
              <a:rPr lang="es-ES" dirty="0">
                <a:solidFill>
                  <a:srgbClr val="861236"/>
                </a:solidFill>
                <a:latin typeface="Arial" panose="020B0604020202020204" pitchFamily="34" charset="0"/>
                <a:cs typeface="Arial" panose="020B0604020202020204" pitchFamily="34" charset="0"/>
              </a:rPr>
              <a:t>¿Qué tutela es necesaria para acreditar una dependencia?</a:t>
            </a:r>
          </a:p>
          <a:p>
            <a:pPr algn="ctr">
              <a:spcBef>
                <a:spcPts val="600"/>
              </a:spcBef>
              <a:spcAft>
                <a:spcPts val="600"/>
              </a:spcAft>
            </a:pPr>
            <a:r>
              <a:rPr lang="es-ES" dirty="0">
                <a:solidFill>
                  <a:srgbClr val="861236"/>
                </a:solidFill>
                <a:latin typeface="Arial" panose="020B0604020202020204" pitchFamily="34" charset="0"/>
                <a:cs typeface="Arial" panose="020B0604020202020204" pitchFamily="34" charset="0"/>
              </a:rPr>
              <a:t>¿Tengo margen de maniobra en el régimen comunitario?</a:t>
            </a:r>
          </a:p>
          <a:p>
            <a:pPr algn="ctr">
              <a:spcBef>
                <a:spcPts val="600"/>
              </a:spcBef>
              <a:spcAft>
                <a:spcPts val="600"/>
              </a:spcAft>
            </a:pPr>
            <a:r>
              <a:rPr lang="es-ES" dirty="0">
                <a:solidFill>
                  <a:srgbClr val="861236"/>
                </a:solidFill>
                <a:latin typeface="Arial" panose="020B0604020202020204" pitchFamily="34" charset="0"/>
                <a:cs typeface="Arial" panose="020B0604020202020204" pitchFamily="34" charset="0"/>
              </a:rPr>
              <a:t>¿Me lo pone más difícil el régimen general? </a:t>
            </a:r>
          </a:p>
          <a:p>
            <a:pPr algn="ctr">
              <a:spcBef>
                <a:spcPts val="600"/>
              </a:spcBef>
              <a:spcAft>
                <a:spcPts val="600"/>
              </a:spcAft>
            </a:pPr>
            <a:endParaRPr lang="es-ES" dirty="0"/>
          </a:p>
          <a:p>
            <a:pPr algn="ctr">
              <a:spcBef>
                <a:spcPts val="600"/>
              </a:spcBef>
              <a:spcAft>
                <a:spcPts val="600"/>
              </a:spcAft>
            </a:pPr>
            <a:endParaRPr lang="es-ES" dirty="0"/>
          </a:p>
          <a:p>
            <a:pPr algn="ctr">
              <a:spcBef>
                <a:spcPts val="600"/>
              </a:spcBef>
              <a:spcAft>
                <a:spcPts val="600"/>
              </a:spcAft>
            </a:pPr>
            <a:endParaRPr lang="es-ES" dirty="0"/>
          </a:p>
          <a:p>
            <a:pPr algn="ctr">
              <a:spcBef>
                <a:spcPts val="600"/>
              </a:spcBef>
              <a:spcAft>
                <a:spcPts val="600"/>
              </a:spcAft>
            </a:pPr>
            <a:endParaRPr lang="es-ES" dirty="0"/>
          </a:p>
        </p:txBody>
      </p:sp>
    </p:spTree>
    <p:extLst>
      <p:ext uri="{BB962C8B-B14F-4D97-AF65-F5344CB8AC3E}">
        <p14:creationId xmlns:p14="http://schemas.microsoft.com/office/powerpoint/2010/main" val="34571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E9AAA32-CB12-38FC-4770-979932C45C1E}"/>
              </a:ext>
            </a:extLst>
          </p:cNvPr>
          <p:cNvSpPr>
            <a:spLocks noGrp="1"/>
          </p:cNvSpPr>
          <p:nvPr>
            <p:ph type="body" sz="quarter" idx="10"/>
          </p:nvPr>
        </p:nvSpPr>
        <p:spPr/>
        <p:txBody>
          <a:bodyPr>
            <a:normAutofit/>
          </a:bodyPr>
          <a:lstStyle/>
          <a:p>
            <a:pPr algn="ctr"/>
            <a:r>
              <a:rPr lang="es-ES" sz="4000" dirty="0"/>
              <a:t>5</a:t>
            </a:r>
          </a:p>
        </p:txBody>
      </p:sp>
      <p:pic>
        <p:nvPicPr>
          <p:cNvPr id="3" name="Gráfico 2" descr="Signo de interrogación con relleno sólido">
            <a:extLst>
              <a:ext uri="{FF2B5EF4-FFF2-40B4-BE49-F238E27FC236}">
                <a16:creationId xmlns:a16="http://schemas.microsoft.com/office/drawing/2014/main" id="{66EF1042-7277-32FF-92F0-7DE6A61C03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4738" y="4128096"/>
            <a:ext cx="1402702" cy="1366920"/>
          </a:xfrm>
          <a:prstGeom prst="rect">
            <a:avLst/>
          </a:prstGeom>
        </p:spPr>
      </p:pic>
      <p:sp>
        <p:nvSpPr>
          <p:cNvPr id="4" name="Rectángulo 3">
            <a:extLst>
              <a:ext uri="{FF2B5EF4-FFF2-40B4-BE49-F238E27FC236}">
                <a16:creationId xmlns:a16="http://schemas.microsoft.com/office/drawing/2014/main" id="{3FFFB090-6749-6AA6-0A88-448F531B6195}"/>
              </a:ext>
            </a:extLst>
          </p:cNvPr>
          <p:cNvSpPr/>
          <p:nvPr/>
        </p:nvSpPr>
        <p:spPr>
          <a:xfrm>
            <a:off x="2475722" y="1880118"/>
            <a:ext cx="7240555" cy="15488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0000"/>
                </a:solidFill>
                <a:latin typeface="Arial" panose="020B0604020202020204" pitchFamily="34" charset="0"/>
                <a:cs typeface="Arial" panose="020B0604020202020204" pitchFamily="34" charset="0"/>
              </a:rPr>
              <a:t>En el régimen general de extranjería, las reagrupaciones ocurren con el interesado estando fuera del territorio</a:t>
            </a:r>
            <a:endParaRPr kumimoji="0" lang="es-E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CF4E96B-6518-88A6-7470-AA8EE38CC990}"/>
              </a:ext>
            </a:extLst>
          </p:cNvPr>
          <p:cNvSpPr txBox="1"/>
          <p:nvPr/>
        </p:nvSpPr>
        <p:spPr>
          <a:xfrm>
            <a:off x="3255466" y="4411446"/>
            <a:ext cx="654335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s-ES" dirty="0">
                <a:solidFill>
                  <a:prstClr val="black"/>
                </a:solidFill>
                <a:latin typeface="Arial" panose="020B0604020202020204" pitchFamily="34" charset="0"/>
                <a:cs typeface="Arial" panose="020B0604020202020204" pitchFamily="34" charset="0"/>
              </a:rPr>
              <a:t>¿Qué pasa con los menores de edad vinculados al permiso?</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¿Cuáles son las opciones para modificar su permiso?</a:t>
            </a:r>
          </a:p>
        </p:txBody>
      </p:sp>
      <p:sp>
        <p:nvSpPr>
          <p:cNvPr id="6" name="CuadroTexto 5">
            <a:extLst>
              <a:ext uri="{FF2B5EF4-FFF2-40B4-BE49-F238E27FC236}">
                <a16:creationId xmlns:a16="http://schemas.microsoft.com/office/drawing/2014/main" id="{55106732-4E6C-B53D-9FB4-C32E7929423C}"/>
              </a:ext>
            </a:extLst>
          </p:cNvPr>
          <p:cNvSpPr txBox="1"/>
          <p:nvPr/>
        </p:nvSpPr>
        <p:spPr>
          <a:xfrm>
            <a:off x="1694073" y="374666"/>
            <a:ext cx="9934508" cy="830997"/>
          </a:xfrm>
          <a:prstGeom prst="rect">
            <a:avLst/>
          </a:prstGeom>
          <a:noFill/>
        </p:spPr>
        <p:txBody>
          <a:bodyPr wrap="square">
            <a:spAutoFit/>
          </a:bodyPr>
          <a:lstStyle/>
          <a:p>
            <a:r>
              <a:rPr lang="es-ES" sz="2400" b="1" dirty="0">
                <a:solidFill>
                  <a:schemeClr val="bg1"/>
                </a:solidFill>
                <a:latin typeface="Arial" panose="020B0604020202020204" pitchFamily="34" charset="0"/>
                <a:cs typeface="Arial" panose="020B0604020202020204" pitchFamily="34" charset="0"/>
              </a:rPr>
              <a:t>Modificar una residencia no lucrativa: qué pasa con los menores de edad asociados a ella</a:t>
            </a:r>
            <a:endParaRPr lang="es-ES" sz="2200" b="1" dirty="0"/>
          </a:p>
        </p:txBody>
      </p:sp>
    </p:spTree>
    <p:extLst>
      <p:ext uri="{BB962C8B-B14F-4D97-AF65-F5344CB8AC3E}">
        <p14:creationId xmlns:p14="http://schemas.microsoft.com/office/powerpoint/2010/main" val="331956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67F71BF-8CC2-5718-C2C7-DC825E175B5B}"/>
              </a:ext>
            </a:extLst>
          </p:cNvPr>
          <p:cNvSpPr/>
          <p:nvPr/>
        </p:nvSpPr>
        <p:spPr>
          <a:xfrm>
            <a:off x="1128746" y="2223049"/>
            <a:ext cx="9934508" cy="24320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2" name="Marcador de texto 1">
            <a:extLst>
              <a:ext uri="{FF2B5EF4-FFF2-40B4-BE49-F238E27FC236}">
                <a16:creationId xmlns:a16="http://schemas.microsoft.com/office/drawing/2014/main" id="{EE9AAA32-CB12-38FC-4770-979932C45C1E}"/>
              </a:ext>
            </a:extLst>
          </p:cNvPr>
          <p:cNvSpPr>
            <a:spLocks noGrp="1"/>
          </p:cNvSpPr>
          <p:nvPr>
            <p:ph type="body" sz="quarter" idx="10"/>
          </p:nvPr>
        </p:nvSpPr>
        <p:spPr/>
        <p:txBody>
          <a:bodyPr>
            <a:normAutofit/>
          </a:bodyPr>
          <a:lstStyle/>
          <a:p>
            <a:pPr algn="ctr"/>
            <a:r>
              <a:rPr lang="es-ES" sz="4000" dirty="0"/>
              <a:t>5</a:t>
            </a:r>
          </a:p>
        </p:txBody>
      </p:sp>
      <p:sp>
        <p:nvSpPr>
          <p:cNvPr id="6" name="CuadroTexto 5">
            <a:extLst>
              <a:ext uri="{FF2B5EF4-FFF2-40B4-BE49-F238E27FC236}">
                <a16:creationId xmlns:a16="http://schemas.microsoft.com/office/drawing/2014/main" id="{55106732-4E6C-B53D-9FB4-C32E7929423C}"/>
              </a:ext>
            </a:extLst>
          </p:cNvPr>
          <p:cNvSpPr txBox="1"/>
          <p:nvPr/>
        </p:nvSpPr>
        <p:spPr>
          <a:xfrm>
            <a:off x="1694073" y="374666"/>
            <a:ext cx="9934508" cy="830997"/>
          </a:xfrm>
          <a:prstGeom prst="rect">
            <a:avLst/>
          </a:prstGeom>
          <a:noFill/>
        </p:spPr>
        <p:txBody>
          <a:bodyPr wrap="square">
            <a:spAutoFit/>
          </a:bodyPr>
          <a:lstStyle/>
          <a:p>
            <a:r>
              <a:rPr lang="es-ES" sz="2400" b="1" dirty="0">
                <a:solidFill>
                  <a:schemeClr val="bg1"/>
                </a:solidFill>
                <a:latin typeface="Arial" panose="020B0604020202020204" pitchFamily="34" charset="0"/>
                <a:cs typeface="Arial" panose="020B0604020202020204" pitchFamily="34" charset="0"/>
              </a:rPr>
              <a:t>Modificar una residencia no lucrativa: qué pasa con los menores de edad asociados a ella</a:t>
            </a:r>
            <a:endParaRPr lang="es-ES" sz="2200" b="1" dirty="0"/>
          </a:p>
        </p:txBody>
      </p:sp>
      <p:sp>
        <p:nvSpPr>
          <p:cNvPr id="7" name="CuadroTexto 6">
            <a:extLst>
              <a:ext uri="{FF2B5EF4-FFF2-40B4-BE49-F238E27FC236}">
                <a16:creationId xmlns:a16="http://schemas.microsoft.com/office/drawing/2014/main" id="{49A85985-21F2-8A27-F65D-132E4AB05C5C}"/>
              </a:ext>
            </a:extLst>
          </p:cNvPr>
          <p:cNvSpPr txBox="1"/>
          <p:nvPr/>
        </p:nvSpPr>
        <p:spPr>
          <a:xfrm>
            <a:off x="1884783" y="3075050"/>
            <a:ext cx="4049486" cy="276999"/>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a. Emprendedores: Ley 14/2013</a:t>
            </a:r>
          </a:p>
        </p:txBody>
      </p:sp>
      <p:sp>
        <p:nvSpPr>
          <p:cNvPr id="8" name="CuadroTexto 7">
            <a:extLst>
              <a:ext uri="{FF2B5EF4-FFF2-40B4-BE49-F238E27FC236}">
                <a16:creationId xmlns:a16="http://schemas.microsoft.com/office/drawing/2014/main" id="{E4D97FB4-9E95-C52F-067C-0A8146F1158D}"/>
              </a:ext>
            </a:extLst>
          </p:cNvPr>
          <p:cNvSpPr txBox="1"/>
          <p:nvPr/>
        </p:nvSpPr>
        <p:spPr>
          <a:xfrm>
            <a:off x="1884783" y="3821377"/>
            <a:ext cx="4049486" cy="276999"/>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b. Régimen Comunitario: RD 240/2007</a:t>
            </a:r>
          </a:p>
        </p:txBody>
      </p:sp>
      <p:sp>
        <p:nvSpPr>
          <p:cNvPr id="9" name="CuadroTexto 8">
            <a:extLst>
              <a:ext uri="{FF2B5EF4-FFF2-40B4-BE49-F238E27FC236}">
                <a16:creationId xmlns:a16="http://schemas.microsoft.com/office/drawing/2014/main" id="{0244B19C-18F7-3B36-DA13-0D14D9DD09E8}"/>
              </a:ext>
            </a:extLst>
          </p:cNvPr>
          <p:cNvSpPr txBox="1"/>
          <p:nvPr/>
        </p:nvSpPr>
        <p:spPr>
          <a:xfrm>
            <a:off x="6690306" y="3045994"/>
            <a:ext cx="4049486" cy="276999"/>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c. Régimen general de extranjería  4/2000 y 557/2011</a:t>
            </a:r>
          </a:p>
        </p:txBody>
      </p:sp>
      <p:sp>
        <p:nvSpPr>
          <p:cNvPr id="12" name="CuadroTexto 11">
            <a:extLst>
              <a:ext uri="{FF2B5EF4-FFF2-40B4-BE49-F238E27FC236}">
                <a16:creationId xmlns:a16="http://schemas.microsoft.com/office/drawing/2014/main" id="{3F6DDCFA-5FAF-5E49-EE57-74C8B5C28B94}"/>
              </a:ext>
            </a:extLst>
          </p:cNvPr>
          <p:cNvSpPr txBox="1"/>
          <p:nvPr/>
        </p:nvSpPr>
        <p:spPr>
          <a:xfrm>
            <a:off x="4360506" y="2387214"/>
            <a:ext cx="347098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dirty="0">
                <a:solidFill>
                  <a:srgbClr val="861236"/>
                </a:solidFill>
                <a:latin typeface="Arial" panose="020B0604020202020204" pitchFamily="34" charset="0"/>
                <a:cs typeface="Arial" panose="020B0604020202020204" pitchFamily="34" charset="0"/>
              </a:rPr>
              <a:t>Opciones de modificación</a:t>
            </a:r>
            <a:endParaRPr kumimoji="0" lang="es-ES" sz="1600" b="1"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pic>
        <p:nvPicPr>
          <p:cNvPr id="13" name="Gráfico 12" descr="Casilla marcada con relleno sólido">
            <a:extLst>
              <a:ext uri="{FF2B5EF4-FFF2-40B4-BE49-F238E27FC236}">
                <a16:creationId xmlns:a16="http://schemas.microsoft.com/office/drawing/2014/main" id="{B43480E5-48B2-1E97-E171-77413A95C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2208" y="3033549"/>
            <a:ext cx="360000" cy="360000"/>
          </a:xfrm>
          <a:prstGeom prst="rect">
            <a:avLst/>
          </a:prstGeom>
        </p:spPr>
      </p:pic>
      <p:pic>
        <p:nvPicPr>
          <p:cNvPr id="14" name="Gráfico 13" descr="Casilla marcada con relleno sólido">
            <a:extLst>
              <a:ext uri="{FF2B5EF4-FFF2-40B4-BE49-F238E27FC236}">
                <a16:creationId xmlns:a16="http://schemas.microsoft.com/office/drawing/2014/main" id="{E50CEB11-FFBB-9DE2-9EEE-C1838B416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2208" y="3821658"/>
            <a:ext cx="360000" cy="360000"/>
          </a:xfrm>
          <a:prstGeom prst="rect">
            <a:avLst/>
          </a:prstGeom>
        </p:spPr>
      </p:pic>
      <p:pic>
        <p:nvPicPr>
          <p:cNvPr id="15" name="Gráfico 14" descr="Casilla marcada con relleno sólido">
            <a:extLst>
              <a:ext uri="{FF2B5EF4-FFF2-40B4-BE49-F238E27FC236}">
                <a16:creationId xmlns:a16="http://schemas.microsoft.com/office/drawing/2014/main" id="{09B20493-83EC-7D7C-FAA5-E9A3716AF9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0375" y="3014322"/>
            <a:ext cx="360000" cy="360000"/>
          </a:xfrm>
          <a:prstGeom prst="rect">
            <a:avLst/>
          </a:prstGeom>
        </p:spPr>
      </p:pic>
    </p:spTree>
    <p:extLst>
      <p:ext uri="{BB962C8B-B14F-4D97-AF65-F5344CB8AC3E}">
        <p14:creationId xmlns:p14="http://schemas.microsoft.com/office/powerpoint/2010/main" val="2422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216AF9F-E659-C1B4-F3D1-9B421A0A5B29}"/>
              </a:ext>
            </a:extLst>
          </p:cNvPr>
          <p:cNvSpPr>
            <a:spLocks noGrp="1"/>
          </p:cNvSpPr>
          <p:nvPr>
            <p:ph type="body" sz="quarter" idx="10"/>
          </p:nvPr>
        </p:nvSpPr>
        <p:spPr/>
        <p:txBody>
          <a:bodyPr>
            <a:normAutofit/>
          </a:bodyPr>
          <a:lstStyle/>
          <a:p>
            <a:pPr algn="ctr"/>
            <a:r>
              <a:rPr lang="es-ES" sz="4000" dirty="0"/>
              <a:t>6</a:t>
            </a:r>
          </a:p>
        </p:txBody>
      </p:sp>
      <p:sp>
        <p:nvSpPr>
          <p:cNvPr id="4" name="Rectángulo 3">
            <a:extLst>
              <a:ext uri="{FF2B5EF4-FFF2-40B4-BE49-F238E27FC236}">
                <a16:creationId xmlns:a16="http://schemas.microsoft.com/office/drawing/2014/main" id="{2949BB49-F18C-FF0D-5DA5-CF357277C508}"/>
              </a:ext>
            </a:extLst>
          </p:cNvPr>
          <p:cNvSpPr/>
          <p:nvPr/>
        </p:nvSpPr>
        <p:spPr>
          <a:xfrm>
            <a:off x="2475722" y="1880118"/>
            <a:ext cx="7240555" cy="15488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autorización de residencia tiene efectos desde la fecha de concesión de la autorización, no desde el inicio de la formación.”</a:t>
            </a: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1200" b="0"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rPr>
              <a:t>(Instrucciones 557/2011, pág.4).</a:t>
            </a:r>
            <a:endParaRPr kumimoji="0" lang="es-ES" sz="1800" b="0"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04A10449-C890-519F-72C4-30494D6D5A4F}"/>
              </a:ext>
            </a:extLst>
          </p:cNvPr>
          <p:cNvSpPr txBox="1"/>
          <p:nvPr/>
        </p:nvSpPr>
        <p:spPr>
          <a:xfrm>
            <a:off x="3912423" y="4555762"/>
            <a:ext cx="54385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black"/>
                </a:solidFill>
                <a:latin typeface="Arial" panose="020B0604020202020204" pitchFamily="34" charset="0"/>
                <a:cs typeface="Arial" panose="020B0604020202020204" pitchFamily="34" charset="0"/>
              </a:rPr>
              <a:t>Aunque algunas estancias por estudio autorizaran trabajar, estas no computan como residencia</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B91E4C1-5B12-F888-ACB7-93D60E9DA45D}"/>
              </a:ext>
            </a:extLst>
          </p:cNvPr>
          <p:cNvSpPr txBox="1"/>
          <p:nvPr/>
        </p:nvSpPr>
        <p:spPr>
          <a:xfrm>
            <a:off x="1731019" y="359871"/>
            <a:ext cx="9934508" cy="830997"/>
          </a:xfrm>
          <a:prstGeom prst="rect">
            <a:avLst/>
          </a:prstGeom>
          <a:noFill/>
        </p:spPr>
        <p:txBody>
          <a:bodyPr wrap="square">
            <a:spAutoFit/>
          </a:bodyPr>
          <a:lstStyle/>
          <a:p>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Arraigo para la formación y algunas contradicciones con el régimen de estancia por estudios</a:t>
            </a:r>
            <a:endParaRPr lang="es-ES" sz="2200" b="1" dirty="0"/>
          </a:p>
        </p:txBody>
      </p:sp>
      <p:sp>
        <p:nvSpPr>
          <p:cNvPr id="8" name="CuadroTexto 7">
            <a:extLst>
              <a:ext uri="{FF2B5EF4-FFF2-40B4-BE49-F238E27FC236}">
                <a16:creationId xmlns:a16="http://schemas.microsoft.com/office/drawing/2014/main" id="{32BABCB2-877B-6C50-2411-0723D68F0C3A}"/>
              </a:ext>
            </a:extLst>
          </p:cNvPr>
          <p:cNvSpPr txBox="1"/>
          <p:nvPr/>
        </p:nvSpPr>
        <p:spPr>
          <a:xfrm>
            <a:off x="2942108" y="4155653"/>
            <a:ext cx="1080000" cy="1323439"/>
          </a:xfrm>
          <a:prstGeom prst="rect">
            <a:avLst/>
          </a:prstGeom>
          <a:noFill/>
        </p:spPr>
        <p:txBody>
          <a:bodyPr wrap="square" rtlCol="0">
            <a:spAutoFit/>
          </a:bodyPr>
          <a:lstStyle/>
          <a:p>
            <a:pPr algn="ctr"/>
            <a:r>
              <a:rPr lang="es-ES" sz="8000" b="1" dirty="0">
                <a:solidFill>
                  <a:srgbClr val="861236"/>
                </a:solidFill>
                <a:latin typeface="Arial Rounded MT Bold" panose="020F0704030504030204" pitchFamily="34" charset="0"/>
                <a:cs typeface="Arial" panose="020B0604020202020204" pitchFamily="34" charset="0"/>
              </a:rPr>
              <a:t>i</a:t>
            </a:r>
          </a:p>
        </p:txBody>
      </p:sp>
    </p:spTree>
    <p:extLst>
      <p:ext uri="{BB962C8B-B14F-4D97-AF65-F5344CB8AC3E}">
        <p14:creationId xmlns:p14="http://schemas.microsoft.com/office/powerpoint/2010/main" val="307335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descr="Signo de interrogación con relleno sólido">
            <a:extLst>
              <a:ext uri="{FF2B5EF4-FFF2-40B4-BE49-F238E27FC236}">
                <a16:creationId xmlns:a16="http://schemas.microsoft.com/office/drawing/2014/main" id="{A7A5769B-594F-C3A1-A633-6B4AA3D90F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0522" y="3985777"/>
            <a:ext cx="1402702" cy="1366920"/>
          </a:xfrm>
          <a:prstGeom prst="rect">
            <a:avLst/>
          </a:prstGeom>
        </p:spPr>
      </p:pic>
      <p:sp>
        <p:nvSpPr>
          <p:cNvPr id="3" name="Marcador de texto 2">
            <a:extLst>
              <a:ext uri="{FF2B5EF4-FFF2-40B4-BE49-F238E27FC236}">
                <a16:creationId xmlns:a16="http://schemas.microsoft.com/office/drawing/2014/main" id="{DCBBB38A-70DF-6AAF-6896-6CA481681B0C}"/>
              </a:ext>
            </a:extLst>
          </p:cNvPr>
          <p:cNvSpPr>
            <a:spLocks noGrp="1"/>
          </p:cNvSpPr>
          <p:nvPr>
            <p:ph type="body" sz="quarter" idx="10"/>
          </p:nvPr>
        </p:nvSpPr>
        <p:spPr/>
        <p:txBody>
          <a:bodyPr>
            <a:normAutofit/>
          </a:bodyPr>
          <a:lstStyle/>
          <a:p>
            <a:pPr algn="ctr"/>
            <a:r>
              <a:rPr lang="es-ES" sz="4000" dirty="0"/>
              <a:t>6</a:t>
            </a:r>
          </a:p>
        </p:txBody>
      </p:sp>
      <p:sp>
        <p:nvSpPr>
          <p:cNvPr id="4" name="Rectángulo 3">
            <a:extLst>
              <a:ext uri="{FF2B5EF4-FFF2-40B4-BE49-F238E27FC236}">
                <a16:creationId xmlns:a16="http://schemas.microsoft.com/office/drawing/2014/main" id="{2949BB49-F18C-FF0D-5DA5-CF357277C508}"/>
              </a:ext>
            </a:extLst>
          </p:cNvPr>
          <p:cNvSpPr/>
          <p:nvPr/>
        </p:nvSpPr>
        <p:spPr>
          <a:xfrm>
            <a:off x="2475722" y="1880118"/>
            <a:ext cx="7240555" cy="15488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contrato que se presente a estos efectos deberá estar relacionado con la formación recibida y acreditada en el arraigo”</a:t>
            </a:r>
            <a:r>
              <a:rPr lang="es-ES" sz="1200" dirty="0">
                <a:solidFill>
                  <a:schemeClr val="tx1"/>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lang="es-ES" sz="1200" dirty="0">
                <a:solidFill>
                  <a:schemeClr val="tx1"/>
                </a:solidFill>
                <a:latin typeface="Arial" panose="020B0604020202020204" pitchFamily="34" charset="0"/>
                <a:cs typeface="Arial" panose="020B0604020202020204" pitchFamily="34" charset="0"/>
              </a:rPr>
              <a:t> </a:t>
            </a:r>
            <a:r>
              <a:rPr lang="es-ES" sz="1200" dirty="0">
                <a:solidFill>
                  <a:srgbClr val="861236"/>
                </a:solidFill>
                <a:latin typeface="Arial" panose="020B0604020202020204" pitchFamily="34" charset="0"/>
                <a:cs typeface="Arial" panose="020B0604020202020204" pitchFamily="34" charset="0"/>
              </a:rPr>
              <a:t>(Instrucciones 557/2011, pág.5).</a:t>
            </a:r>
            <a:endParaRPr kumimoji="0" lang="es-ES" sz="1800" b="0"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04A10449-C890-519F-72C4-30494D6D5A4F}"/>
              </a:ext>
            </a:extLst>
          </p:cNvPr>
          <p:cNvSpPr txBox="1"/>
          <p:nvPr/>
        </p:nvSpPr>
        <p:spPr>
          <a:xfrm>
            <a:off x="4142414" y="4269127"/>
            <a:ext cx="566660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revisa esta idoneidad en los arraigos?</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s-ES" dirty="0">
                <a:solidFill>
                  <a:prstClr val="black"/>
                </a:solidFill>
                <a:latin typeface="Arial" panose="020B0604020202020204" pitchFamily="34" charset="0"/>
                <a:cs typeface="Arial" panose="020B0604020202020204" pitchFamily="34" charset="0"/>
              </a:rPr>
              <a:t>¿Cuál es el propósito del arraigo para la formación?</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D3B2A8B-3C1C-F925-016A-CBC2138F58A0}"/>
              </a:ext>
            </a:extLst>
          </p:cNvPr>
          <p:cNvSpPr txBox="1"/>
          <p:nvPr/>
        </p:nvSpPr>
        <p:spPr>
          <a:xfrm>
            <a:off x="1731019" y="359871"/>
            <a:ext cx="9934508" cy="830997"/>
          </a:xfrm>
          <a:prstGeom prst="rect">
            <a:avLst/>
          </a:prstGeom>
          <a:noFill/>
        </p:spPr>
        <p:txBody>
          <a:bodyPr wrap="square">
            <a:spAutoFit/>
          </a:bodyPr>
          <a:lstStyle/>
          <a:p>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Arraigo para la formación y algunas contradicciones con el régimen de estancia por estudios</a:t>
            </a:r>
            <a:endParaRPr lang="es-ES" sz="2200" b="1" dirty="0"/>
          </a:p>
        </p:txBody>
      </p:sp>
    </p:spTree>
    <p:extLst>
      <p:ext uri="{BB962C8B-B14F-4D97-AF65-F5344CB8AC3E}">
        <p14:creationId xmlns:p14="http://schemas.microsoft.com/office/powerpoint/2010/main" val="116797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37E858DE-B8D7-EED8-71DC-48CF5574620D}"/>
              </a:ext>
            </a:extLst>
          </p:cNvPr>
          <p:cNvSpPr/>
          <p:nvPr/>
        </p:nvSpPr>
        <p:spPr>
          <a:xfrm>
            <a:off x="1127516" y="3750825"/>
            <a:ext cx="9935738" cy="1735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7178A82-112F-C9BD-3FBE-8D65CFCE1164}"/>
              </a:ext>
            </a:extLst>
          </p:cNvPr>
          <p:cNvSpPr/>
          <p:nvPr/>
        </p:nvSpPr>
        <p:spPr>
          <a:xfrm>
            <a:off x="1128746" y="1650391"/>
            <a:ext cx="9934508" cy="195179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4" name="Marcador de texto 3">
            <a:extLst>
              <a:ext uri="{FF2B5EF4-FFF2-40B4-BE49-F238E27FC236}">
                <a16:creationId xmlns:a16="http://schemas.microsoft.com/office/drawing/2014/main" id="{81DAC2E7-FEAC-9E9C-4B56-F1A4629ED0BF}"/>
              </a:ext>
            </a:extLst>
          </p:cNvPr>
          <p:cNvSpPr>
            <a:spLocks noGrp="1"/>
          </p:cNvSpPr>
          <p:nvPr>
            <p:ph type="body" sz="quarter" idx="10"/>
          </p:nvPr>
        </p:nvSpPr>
        <p:spPr/>
        <p:txBody>
          <a:bodyPr>
            <a:normAutofit/>
          </a:bodyPr>
          <a:lstStyle/>
          <a:p>
            <a:pPr algn="ctr"/>
            <a:r>
              <a:rPr lang="es-ES" sz="4000" dirty="0"/>
              <a:t>6</a:t>
            </a:r>
          </a:p>
        </p:txBody>
      </p:sp>
      <p:sp>
        <p:nvSpPr>
          <p:cNvPr id="11" name="CuadroTexto 10">
            <a:extLst>
              <a:ext uri="{FF2B5EF4-FFF2-40B4-BE49-F238E27FC236}">
                <a16:creationId xmlns:a16="http://schemas.microsoft.com/office/drawing/2014/main" id="{1A628438-7D16-E81B-4880-A3B9C328FE82}"/>
              </a:ext>
            </a:extLst>
          </p:cNvPr>
          <p:cNvSpPr txBox="1"/>
          <p:nvPr/>
        </p:nvSpPr>
        <p:spPr>
          <a:xfrm>
            <a:off x="4422710" y="3918488"/>
            <a:ext cx="35083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rgbClr val="861236"/>
                </a:solidFill>
                <a:latin typeface="Arial" panose="020B0604020202020204" pitchFamily="34" charset="0"/>
                <a:cs typeface="Arial" panose="020B0604020202020204" pitchFamily="34" charset="0"/>
              </a:rPr>
              <a:t>Arraigo para la formación</a:t>
            </a:r>
            <a:endParaRPr kumimoji="0" lang="es-ES" sz="1400" b="1"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681A13AB-C844-237A-22B1-D3D2514526B9}"/>
              </a:ext>
            </a:extLst>
          </p:cNvPr>
          <p:cNvSpPr txBox="1"/>
          <p:nvPr/>
        </p:nvSpPr>
        <p:spPr>
          <a:xfrm>
            <a:off x="1878092" y="4569259"/>
            <a:ext cx="32004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Computa a los efectos de la nacionalidad.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Arial" panose="020B0604020202020204" pitchFamily="34" charset="0"/>
                <a:cs typeface="Arial" panose="020B0604020202020204" pitchFamily="34" charset="0"/>
              </a:rPr>
              <a:t>Puede ser una vía de regularización</a:t>
            </a: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F882FC13-AA97-4BF8-8006-787B18EB5605}"/>
              </a:ext>
            </a:extLst>
          </p:cNvPr>
          <p:cNvSpPr txBox="1"/>
          <p:nvPr/>
        </p:nvSpPr>
        <p:spPr>
          <a:xfrm>
            <a:off x="6801232" y="4606434"/>
            <a:ext cx="3972725" cy="515206"/>
          </a:xfrm>
          <a:prstGeom prst="rect">
            <a:avLst/>
          </a:prstGeom>
          <a:noFill/>
          <a:ln>
            <a:no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s-ES" sz="1200" dirty="0">
                <a:solidFill>
                  <a:prstClr val="black"/>
                </a:solidFill>
                <a:latin typeface="Arial" panose="020B0604020202020204" pitchFamily="34" charset="0"/>
                <a:cs typeface="Arial" panose="020B0604020202020204" pitchFamily="34" charset="0"/>
              </a:rPr>
              <a:t>¿Compensa un arraigo para la formación si solo puedes trabajar en lo que te formaste?</a:t>
            </a: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330B79C1-A1FC-AE41-D5A7-4E4DA1775974}"/>
              </a:ext>
            </a:extLst>
          </p:cNvPr>
          <p:cNvSpPr txBox="1"/>
          <p:nvPr/>
        </p:nvSpPr>
        <p:spPr>
          <a:xfrm>
            <a:off x="1803920" y="2291608"/>
            <a:ext cx="3946849"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Arial" panose="020B0604020202020204" pitchFamily="34" charset="0"/>
                <a:cs typeface="Arial" panose="020B0604020202020204" pitchFamily="34" charset="0"/>
              </a:rPr>
              <a:t>Pueden modificarse sin necesidad de esperar 3 años.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hay que acreditar que la persona ha sido becada.</a:t>
            </a:r>
          </a:p>
          <a:p>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principio, se puede desarrollar cualquier oficio</a:t>
            </a:r>
          </a:p>
        </p:txBody>
      </p:sp>
      <p:sp>
        <p:nvSpPr>
          <p:cNvPr id="14" name="CuadroTexto 13">
            <a:extLst>
              <a:ext uri="{FF2B5EF4-FFF2-40B4-BE49-F238E27FC236}">
                <a16:creationId xmlns:a16="http://schemas.microsoft.com/office/drawing/2014/main" id="{19803B4B-9759-1869-AC3A-44B5AC5D748F}"/>
              </a:ext>
            </a:extLst>
          </p:cNvPr>
          <p:cNvSpPr txBox="1"/>
          <p:nvPr/>
        </p:nvSpPr>
        <p:spPr>
          <a:xfrm>
            <a:off x="6801232" y="2240320"/>
            <a:ext cx="3928971" cy="515206"/>
          </a:xfrm>
          <a:prstGeom prst="rect">
            <a:avLst/>
          </a:prstGeom>
          <a:noFill/>
          <a:ln>
            <a:no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tiempo de estancia no computa a los efectos de la nacionalidad española por residencia</a:t>
            </a:r>
          </a:p>
        </p:txBody>
      </p:sp>
      <p:sp>
        <p:nvSpPr>
          <p:cNvPr id="15" name="CuadroTexto 14">
            <a:extLst>
              <a:ext uri="{FF2B5EF4-FFF2-40B4-BE49-F238E27FC236}">
                <a16:creationId xmlns:a16="http://schemas.microsoft.com/office/drawing/2014/main" id="{C7269B09-686D-78D6-8337-4FC728BBECBC}"/>
              </a:ext>
            </a:extLst>
          </p:cNvPr>
          <p:cNvSpPr txBox="1"/>
          <p:nvPr/>
        </p:nvSpPr>
        <p:spPr>
          <a:xfrm>
            <a:off x="4360506" y="1814556"/>
            <a:ext cx="34709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rgbClr val="861236"/>
                </a:solidFill>
                <a:latin typeface="Arial" panose="020B0604020202020204" pitchFamily="34" charset="0"/>
                <a:cs typeface="Arial" panose="020B0604020202020204" pitchFamily="34" charset="0"/>
              </a:rPr>
              <a:t>Estancias</a:t>
            </a:r>
            <a:endParaRPr kumimoji="0" lang="es-ES" sz="1400" b="1"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9C49D69-8136-133A-71F3-8434F25CF40D}"/>
              </a:ext>
            </a:extLst>
          </p:cNvPr>
          <p:cNvSpPr txBox="1"/>
          <p:nvPr/>
        </p:nvSpPr>
        <p:spPr>
          <a:xfrm>
            <a:off x="1731019" y="359871"/>
            <a:ext cx="9934508" cy="830997"/>
          </a:xfrm>
          <a:prstGeom prst="rect">
            <a:avLst/>
          </a:prstGeom>
          <a:noFill/>
        </p:spPr>
        <p:txBody>
          <a:bodyPr wrap="square">
            <a:spAutoFit/>
          </a:bodyPr>
          <a:lstStyle/>
          <a:p>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Arraigo para la formación y algunas contradicciones con el régimen de estancia por estudios</a:t>
            </a:r>
            <a:endParaRPr lang="es-ES" sz="2200" b="1" dirty="0"/>
          </a:p>
        </p:txBody>
      </p:sp>
      <p:pic>
        <p:nvPicPr>
          <p:cNvPr id="6" name="Gráfico 5" descr="Casilla cruzada con relleno sólido">
            <a:extLst>
              <a:ext uri="{FF2B5EF4-FFF2-40B4-BE49-F238E27FC236}">
                <a16:creationId xmlns:a16="http://schemas.microsoft.com/office/drawing/2014/main" id="{14904A3E-0767-E44F-CE60-D862D2398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1232" y="2240320"/>
            <a:ext cx="360000" cy="360000"/>
          </a:xfrm>
          <a:prstGeom prst="rect">
            <a:avLst/>
          </a:prstGeom>
        </p:spPr>
      </p:pic>
      <p:pic>
        <p:nvPicPr>
          <p:cNvPr id="7" name="Gráfico 6" descr="Casilla marcada con relleno sólido">
            <a:extLst>
              <a:ext uri="{FF2B5EF4-FFF2-40B4-BE49-F238E27FC236}">
                <a16:creationId xmlns:a16="http://schemas.microsoft.com/office/drawing/2014/main" id="{BD71F04F-A0FA-6EAF-BD35-DD040562B1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8044" y="2240320"/>
            <a:ext cx="360000" cy="360000"/>
          </a:xfrm>
          <a:prstGeom prst="rect">
            <a:avLst/>
          </a:prstGeom>
        </p:spPr>
      </p:pic>
      <p:pic>
        <p:nvPicPr>
          <p:cNvPr id="9" name="Gráfico 8" descr="Casilla marcada con relleno sólido">
            <a:extLst>
              <a:ext uri="{FF2B5EF4-FFF2-40B4-BE49-F238E27FC236}">
                <a16:creationId xmlns:a16="http://schemas.microsoft.com/office/drawing/2014/main" id="{501D1DDE-6345-E65B-4907-A44F587955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8044" y="2626288"/>
            <a:ext cx="360000" cy="360000"/>
          </a:xfrm>
          <a:prstGeom prst="rect">
            <a:avLst/>
          </a:prstGeom>
        </p:spPr>
      </p:pic>
      <p:pic>
        <p:nvPicPr>
          <p:cNvPr id="12" name="Gráfico 11" descr="Casilla marcada con relleno sólido">
            <a:extLst>
              <a:ext uri="{FF2B5EF4-FFF2-40B4-BE49-F238E27FC236}">
                <a16:creationId xmlns:a16="http://schemas.microsoft.com/office/drawing/2014/main" id="{150377D2-F0DC-B636-5D70-4F05CF8E78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8044" y="2986288"/>
            <a:ext cx="360000" cy="360000"/>
          </a:xfrm>
          <a:prstGeom prst="rect">
            <a:avLst/>
          </a:prstGeom>
        </p:spPr>
      </p:pic>
      <p:pic>
        <p:nvPicPr>
          <p:cNvPr id="17" name="Gráfico 16" descr="Casilla marcada con relleno sólido">
            <a:extLst>
              <a:ext uri="{FF2B5EF4-FFF2-40B4-BE49-F238E27FC236}">
                <a16:creationId xmlns:a16="http://schemas.microsoft.com/office/drawing/2014/main" id="{0D85A855-1B65-0B4D-A3B5-2B43FCEBC1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8044" y="4531096"/>
            <a:ext cx="360000" cy="360000"/>
          </a:xfrm>
          <a:prstGeom prst="rect">
            <a:avLst/>
          </a:prstGeom>
        </p:spPr>
      </p:pic>
      <p:pic>
        <p:nvPicPr>
          <p:cNvPr id="18" name="Gráfico 17" descr="Casilla marcada con relleno sólido">
            <a:extLst>
              <a:ext uri="{FF2B5EF4-FFF2-40B4-BE49-F238E27FC236}">
                <a16:creationId xmlns:a16="http://schemas.microsoft.com/office/drawing/2014/main" id="{983012A9-F4B2-3B7F-8A2F-22D9157C8D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8044" y="4917064"/>
            <a:ext cx="360000" cy="360000"/>
          </a:xfrm>
          <a:prstGeom prst="rect">
            <a:avLst/>
          </a:prstGeom>
        </p:spPr>
      </p:pic>
      <p:pic>
        <p:nvPicPr>
          <p:cNvPr id="19" name="Gráfico 18" descr="Casilla cruzada con relleno sólido">
            <a:extLst>
              <a:ext uri="{FF2B5EF4-FFF2-40B4-BE49-F238E27FC236}">
                <a16:creationId xmlns:a16="http://schemas.microsoft.com/office/drawing/2014/main" id="{6D13D4AA-7379-8799-E25C-18E51B1A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1232" y="4538005"/>
            <a:ext cx="360000" cy="360000"/>
          </a:xfrm>
          <a:prstGeom prst="rect">
            <a:avLst/>
          </a:prstGeom>
        </p:spPr>
      </p:pic>
    </p:spTree>
    <p:extLst>
      <p:ext uri="{BB962C8B-B14F-4D97-AF65-F5344CB8AC3E}">
        <p14:creationId xmlns:p14="http://schemas.microsoft.com/office/powerpoint/2010/main" val="369808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548F766-CF90-D215-0C10-A6F82B2375C7}"/>
              </a:ext>
            </a:extLst>
          </p:cNvPr>
          <p:cNvSpPr>
            <a:spLocks noGrp="1"/>
          </p:cNvSpPr>
          <p:nvPr>
            <p:ph type="body" sz="quarter" idx="10"/>
          </p:nvPr>
        </p:nvSpPr>
        <p:spPr/>
        <p:txBody>
          <a:bodyPr>
            <a:normAutofit/>
          </a:bodyPr>
          <a:lstStyle/>
          <a:p>
            <a:pPr algn="ctr"/>
            <a:r>
              <a:rPr lang="es-ES" sz="4000" dirty="0"/>
              <a:t>6</a:t>
            </a:r>
          </a:p>
        </p:txBody>
      </p:sp>
      <p:sp>
        <p:nvSpPr>
          <p:cNvPr id="4" name="Rectángulo 3">
            <a:extLst>
              <a:ext uri="{FF2B5EF4-FFF2-40B4-BE49-F238E27FC236}">
                <a16:creationId xmlns:a16="http://schemas.microsoft.com/office/drawing/2014/main" id="{2949BB49-F18C-FF0D-5DA5-CF357277C508}"/>
              </a:ext>
            </a:extLst>
          </p:cNvPr>
          <p:cNvSpPr/>
          <p:nvPr/>
        </p:nvSpPr>
        <p:spPr>
          <a:xfrm>
            <a:off x="2195615" y="1795342"/>
            <a:ext cx="7800769" cy="15488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la propia naturaleza excepcional de la figura de arraigo para la formación, no será posible que una misma persona sea titular de este mismo supuesto de arraigo más de una vez en un periodo de tres año”</a:t>
            </a:r>
            <a:r>
              <a:rPr lang="es-ES" sz="1200" dirty="0">
                <a:solidFill>
                  <a:schemeClr val="tx1"/>
                </a:solidFill>
                <a:latin typeface="Arial" panose="020B0604020202020204" pitchFamily="34" charset="0"/>
                <a:cs typeface="Arial" panose="020B0604020202020204" pitchFamily="34" charset="0"/>
              </a:rPr>
              <a:t>. </a:t>
            </a:r>
            <a:r>
              <a:rPr lang="es-ES" sz="1200" dirty="0">
                <a:solidFill>
                  <a:srgbClr val="861236"/>
                </a:solidFill>
                <a:latin typeface="Arial" panose="020B0604020202020204" pitchFamily="34" charset="0"/>
                <a:cs typeface="Arial" panose="020B0604020202020204" pitchFamily="34" charset="0"/>
              </a:rPr>
              <a:t>(Instrucciones 557/2011, pág.6).</a:t>
            </a:r>
            <a:endParaRPr kumimoji="0" lang="es-ES" sz="1800" b="0" i="0" u="none" strike="noStrike" kern="1200" cap="none" spc="0" normalizeH="0" baseline="0" noProof="0" dirty="0">
              <a:ln>
                <a:noFill/>
              </a:ln>
              <a:solidFill>
                <a:srgbClr val="861236"/>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04A10449-C890-519F-72C4-30494D6D5A4F}"/>
              </a:ext>
            </a:extLst>
          </p:cNvPr>
          <p:cNvSpPr txBox="1"/>
          <p:nvPr/>
        </p:nvSpPr>
        <p:spPr>
          <a:xfrm>
            <a:off x="5105705" y="4452130"/>
            <a:ext cx="298735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black"/>
                </a:solidFill>
                <a:latin typeface="Arial" panose="020B0604020202020204" pitchFamily="34" charset="0"/>
                <a:cs typeface="Arial" panose="020B0604020202020204" pitchFamily="34" charset="0"/>
              </a:rPr>
              <a:t>Mejor intento un arraigo social o laboral</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CD4D0A45-3542-5A64-D2AF-DED1EFD4150A}"/>
              </a:ext>
            </a:extLst>
          </p:cNvPr>
          <p:cNvSpPr txBox="1"/>
          <p:nvPr/>
        </p:nvSpPr>
        <p:spPr>
          <a:xfrm>
            <a:off x="1731019" y="359871"/>
            <a:ext cx="9934508" cy="830997"/>
          </a:xfrm>
          <a:prstGeom prst="rect">
            <a:avLst/>
          </a:prstGeom>
          <a:noFill/>
        </p:spPr>
        <p:txBody>
          <a:bodyPr wrap="square">
            <a:spAutoFit/>
          </a:bodyPr>
          <a:lstStyle/>
          <a:p>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Arraigo para la formación y algunas contradicciones con el régimen de estancia por estudios</a:t>
            </a:r>
            <a:endParaRPr lang="es-ES" sz="2200" b="1" dirty="0"/>
          </a:p>
        </p:txBody>
      </p:sp>
      <p:pic>
        <p:nvPicPr>
          <p:cNvPr id="9" name="Gráfico 8" descr="Prioridades con relleno sólido">
            <a:extLst>
              <a:ext uri="{FF2B5EF4-FFF2-40B4-BE49-F238E27FC236}">
                <a16:creationId xmlns:a16="http://schemas.microsoft.com/office/drawing/2014/main" id="{AE18BEAA-28FE-3001-DB29-755E78F18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0109" y="4215384"/>
            <a:ext cx="1029854" cy="1029854"/>
          </a:xfrm>
          <a:prstGeom prst="rect">
            <a:avLst/>
          </a:prstGeom>
        </p:spPr>
      </p:pic>
    </p:spTree>
    <p:extLst>
      <p:ext uri="{BB962C8B-B14F-4D97-AF65-F5344CB8AC3E}">
        <p14:creationId xmlns:p14="http://schemas.microsoft.com/office/powerpoint/2010/main" val="77519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E6658D-1658-5442-F756-667DBDA747B6}"/>
              </a:ext>
            </a:extLst>
          </p:cNvPr>
          <p:cNvSpPr>
            <a:spLocks noGrp="1"/>
          </p:cNvSpPr>
          <p:nvPr>
            <p:ph type="body" sz="quarter" idx="10"/>
          </p:nvPr>
        </p:nvSpPr>
        <p:spPr/>
        <p:txBody>
          <a:bodyPr>
            <a:normAutofit/>
          </a:bodyPr>
          <a:lstStyle/>
          <a:p>
            <a:pPr algn="ctr"/>
            <a:r>
              <a:rPr lang="es-ES" sz="4000" dirty="0"/>
              <a:t>1</a:t>
            </a:r>
          </a:p>
        </p:txBody>
      </p:sp>
      <p:sp>
        <p:nvSpPr>
          <p:cNvPr id="3" name="CuadroTexto 2">
            <a:extLst>
              <a:ext uri="{FF2B5EF4-FFF2-40B4-BE49-F238E27FC236}">
                <a16:creationId xmlns:a16="http://schemas.microsoft.com/office/drawing/2014/main" id="{A813B65C-BE16-ED86-7C08-43E4343F0CA4}"/>
              </a:ext>
            </a:extLst>
          </p:cNvPr>
          <p:cNvSpPr txBox="1"/>
          <p:nvPr/>
        </p:nvSpPr>
        <p:spPr>
          <a:xfrm>
            <a:off x="1731019" y="555999"/>
            <a:ext cx="9934508" cy="400110"/>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Convivencia entre el permiso de familiar de comunitario y el arraigo familiar</a:t>
            </a:r>
            <a:endParaRPr lang="es-ES" sz="2000" b="1" dirty="0"/>
          </a:p>
        </p:txBody>
      </p:sp>
      <p:sp>
        <p:nvSpPr>
          <p:cNvPr id="4" name="Rectángulo 3">
            <a:extLst>
              <a:ext uri="{FF2B5EF4-FFF2-40B4-BE49-F238E27FC236}">
                <a16:creationId xmlns:a16="http://schemas.microsoft.com/office/drawing/2014/main" id="{07B659D0-EA4E-BE9F-F5FB-D6620FFB3F0B}"/>
              </a:ext>
            </a:extLst>
          </p:cNvPr>
          <p:cNvSpPr/>
          <p:nvPr/>
        </p:nvSpPr>
        <p:spPr>
          <a:xfrm>
            <a:off x="738909" y="1700202"/>
            <a:ext cx="10926618" cy="9170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DE74BA2E-AF44-2F8E-BAF0-EEAF0C2DD6EF}"/>
              </a:ext>
            </a:extLst>
          </p:cNvPr>
          <p:cNvSpPr txBox="1"/>
          <p:nvPr/>
        </p:nvSpPr>
        <p:spPr>
          <a:xfrm>
            <a:off x="1171852" y="1866329"/>
            <a:ext cx="10031857"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El Real Decreto 240/2007, sobre entrada, libre circulación y residencia en España de ciudadanos de la UE, traspone la directiva 2004/38/CE. </a:t>
            </a:r>
          </a:p>
        </p:txBody>
      </p:sp>
      <p:sp>
        <p:nvSpPr>
          <p:cNvPr id="6" name="CuadroTexto 5">
            <a:extLst>
              <a:ext uri="{FF2B5EF4-FFF2-40B4-BE49-F238E27FC236}">
                <a16:creationId xmlns:a16="http://schemas.microsoft.com/office/drawing/2014/main" id="{26E607CC-4E67-A2EE-DBFE-9BD98CCA9F59}"/>
              </a:ext>
            </a:extLst>
          </p:cNvPr>
          <p:cNvSpPr txBox="1"/>
          <p:nvPr/>
        </p:nvSpPr>
        <p:spPr>
          <a:xfrm>
            <a:off x="2133557" y="3327748"/>
            <a:ext cx="3842372" cy="584775"/>
          </a:xfrm>
          <a:prstGeom prst="rect">
            <a:avLst/>
          </a:prstGeom>
          <a:noFill/>
        </p:spPr>
        <p:txBody>
          <a:bodyPr wrap="square" rtlCol="0">
            <a:spAutoFit/>
          </a:bodyPr>
          <a:lstStyle/>
          <a:p>
            <a:pPr algn="ctr"/>
            <a:r>
              <a:rPr lang="es-ES" sz="1600" dirty="0">
                <a:solidFill>
                  <a:srgbClr val="861236"/>
                </a:solidFill>
                <a:latin typeface="Arial" panose="020B0604020202020204" pitchFamily="34" charset="0"/>
                <a:cs typeface="Arial" panose="020B0604020202020204" pitchFamily="34" charset="0"/>
              </a:rPr>
              <a:t>Tanto directiva como Real Decreto olvidan a parte de los niños. </a:t>
            </a:r>
          </a:p>
        </p:txBody>
      </p:sp>
      <p:pic>
        <p:nvPicPr>
          <p:cNvPr id="7" name="Imagen 6">
            <a:extLst>
              <a:ext uri="{FF2B5EF4-FFF2-40B4-BE49-F238E27FC236}">
                <a16:creationId xmlns:a16="http://schemas.microsoft.com/office/drawing/2014/main" id="{5BBB4966-DAD5-0966-4C0F-DEF63C66E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911" y="2943501"/>
            <a:ext cx="2324100" cy="1181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396A8567-1A93-2904-839B-2270EEA9837E}"/>
              </a:ext>
            </a:extLst>
          </p:cNvPr>
          <p:cNvSpPr txBox="1"/>
          <p:nvPr/>
        </p:nvSpPr>
        <p:spPr>
          <a:xfrm>
            <a:off x="738909" y="4623039"/>
            <a:ext cx="10635717" cy="1323439"/>
          </a:xfrm>
          <a:prstGeom prst="rect">
            <a:avLst/>
          </a:prstGeom>
          <a:noFill/>
        </p:spPr>
        <p:txBody>
          <a:bodyPr wrap="square" rtlCol="0">
            <a:spAutoFit/>
          </a:bodyPr>
          <a:lstStyle/>
          <a:p>
            <a:pPr>
              <a:buClr>
                <a:srgbClr val="861236"/>
              </a:buClr>
            </a:pPr>
            <a:r>
              <a:rPr lang="es-ES" sz="1600" dirty="0">
                <a:latin typeface="Arial" panose="020B0604020202020204" pitchFamily="34" charset="0"/>
                <a:cs typeface="Arial" panose="020B0604020202020204" pitchFamily="34" charset="0"/>
              </a:rPr>
              <a:t>Los niños olvidados son los menores que, siendo de origen españoles, tienen un progenitor (o ambos) con una nacionalidad de otro país de la UE. </a:t>
            </a:r>
          </a:p>
          <a:p>
            <a:endParaRPr lang="es-ES" sz="1600" dirty="0">
              <a:latin typeface="Arial" panose="020B0604020202020204" pitchFamily="34" charset="0"/>
              <a:cs typeface="Arial" panose="020B0604020202020204" pitchFamily="34" charset="0"/>
            </a:endParaRPr>
          </a:p>
          <a:p>
            <a:pPr>
              <a:buClr>
                <a:srgbClr val="861236"/>
              </a:buClr>
            </a:pPr>
            <a:r>
              <a:rPr lang="es-ES" sz="1600" dirty="0">
                <a:latin typeface="Arial" panose="020B0604020202020204" pitchFamily="34" charset="0"/>
                <a:cs typeface="Arial" panose="020B0604020202020204" pitchFamily="34" charset="0"/>
              </a:rPr>
              <a:t>Un progenitor que no cumple requisitos para tener permiso por sí mismo, con lo que no puede atender al menor español. Menor que no puede ser expulsado de su propio país. </a:t>
            </a:r>
          </a:p>
        </p:txBody>
      </p:sp>
    </p:spTree>
    <p:extLst>
      <p:ext uri="{BB962C8B-B14F-4D97-AF65-F5344CB8AC3E}">
        <p14:creationId xmlns:p14="http://schemas.microsoft.com/office/powerpoint/2010/main" val="196714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2B58856-4B70-EE9D-A1E6-10460EAD2F6F}"/>
              </a:ext>
            </a:extLst>
          </p:cNvPr>
          <p:cNvSpPr>
            <a:spLocks noGrp="1"/>
          </p:cNvSpPr>
          <p:nvPr>
            <p:ph type="body" sz="quarter" idx="10"/>
          </p:nvPr>
        </p:nvSpPr>
        <p:spPr/>
        <p:txBody>
          <a:bodyPr>
            <a:normAutofit/>
          </a:bodyPr>
          <a:lstStyle/>
          <a:p>
            <a:pPr algn="ctr"/>
            <a:r>
              <a:rPr lang="es-ES" sz="4000" dirty="0"/>
              <a:t>1</a:t>
            </a:r>
          </a:p>
        </p:txBody>
      </p:sp>
      <p:sp>
        <p:nvSpPr>
          <p:cNvPr id="3" name="CuadroTexto 2">
            <a:extLst>
              <a:ext uri="{FF2B5EF4-FFF2-40B4-BE49-F238E27FC236}">
                <a16:creationId xmlns:a16="http://schemas.microsoft.com/office/drawing/2014/main" id="{5C74B576-9737-AC86-7A86-43F0DA4303C2}"/>
              </a:ext>
            </a:extLst>
          </p:cNvPr>
          <p:cNvSpPr txBox="1"/>
          <p:nvPr/>
        </p:nvSpPr>
        <p:spPr>
          <a:xfrm>
            <a:off x="1731019" y="555999"/>
            <a:ext cx="9934508" cy="400110"/>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Convivencia entre el permiso de familiar de comunitario y el arraigo familiar</a:t>
            </a:r>
            <a:endParaRPr lang="es-ES" sz="2000" b="1" dirty="0"/>
          </a:p>
        </p:txBody>
      </p:sp>
      <p:sp>
        <p:nvSpPr>
          <p:cNvPr id="4" name="CuadroTexto 3">
            <a:extLst>
              <a:ext uri="{FF2B5EF4-FFF2-40B4-BE49-F238E27FC236}">
                <a16:creationId xmlns:a16="http://schemas.microsoft.com/office/drawing/2014/main" id="{61C6E5EB-3132-5FE3-1D6D-AD0CD8C4B933}"/>
              </a:ext>
            </a:extLst>
          </p:cNvPr>
          <p:cNvSpPr txBox="1"/>
          <p:nvPr/>
        </p:nvSpPr>
        <p:spPr>
          <a:xfrm>
            <a:off x="621437" y="1899821"/>
            <a:ext cx="11044090" cy="1569660"/>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El legislador en España opta por crear en el año 2011 la figura del arraigo, que es el coche escoba de la incapacidad administrativa.</a:t>
            </a:r>
          </a:p>
          <a:p>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El arraigo familiar va a donde el permiso de familiar de comunitario parecía no llegar: a los progenitores de menores españoles que no son ciudadanos comunitarios. Y de paso se tiende un puente a los que no se nacionalizaron con la Ley de Memoria Histórica.</a:t>
            </a:r>
          </a:p>
        </p:txBody>
      </p:sp>
      <p:pic>
        <p:nvPicPr>
          <p:cNvPr id="5" name="Imagen 4">
            <a:extLst>
              <a:ext uri="{FF2B5EF4-FFF2-40B4-BE49-F238E27FC236}">
                <a16:creationId xmlns:a16="http://schemas.microsoft.com/office/drawing/2014/main" id="{70584ECE-C9E0-9C6C-33F0-FC74CAD51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3" y="3938016"/>
            <a:ext cx="3027285" cy="14759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51ADAADC-68E6-0225-076A-15081456D477}"/>
              </a:ext>
            </a:extLst>
          </p:cNvPr>
          <p:cNvSpPr txBox="1"/>
          <p:nvPr/>
        </p:nvSpPr>
        <p:spPr>
          <a:xfrm>
            <a:off x="1263364" y="4014259"/>
            <a:ext cx="5008127" cy="1323439"/>
          </a:xfrm>
          <a:prstGeom prst="rect">
            <a:avLst/>
          </a:prstGeom>
          <a:noFill/>
        </p:spPr>
        <p:txBody>
          <a:bodyPr wrap="square" rtlCol="0">
            <a:spAutoFit/>
          </a:bodyPr>
          <a:lstStyle/>
          <a:p>
            <a:pPr algn="ctr"/>
            <a:endParaRPr lang="es-ES" sz="1600" dirty="0">
              <a:solidFill>
                <a:srgbClr val="861236"/>
              </a:solidFill>
              <a:latin typeface="Arial" panose="020B0604020202020204" pitchFamily="34" charset="0"/>
              <a:cs typeface="Arial" panose="020B0604020202020204" pitchFamily="34" charset="0"/>
            </a:endParaRPr>
          </a:p>
          <a:p>
            <a:pPr algn="ctr"/>
            <a:r>
              <a:rPr lang="es-ES" sz="1600" dirty="0">
                <a:solidFill>
                  <a:srgbClr val="861236"/>
                </a:solidFill>
                <a:latin typeface="Arial" panose="020B0604020202020204" pitchFamily="34" charset="0"/>
                <a:cs typeface="Arial" panose="020B0604020202020204" pitchFamily="34" charset="0"/>
              </a:rPr>
              <a:t>Parecía una solución bien diseñada, salvo el lapsus de considerar a los españoles diferentes al resto de los ciudadanos de la UE. </a:t>
            </a:r>
          </a:p>
          <a:p>
            <a:pPr algn="ctr"/>
            <a:r>
              <a:rPr lang="es-ES" sz="1600" dirty="0">
                <a:solidFill>
                  <a:srgbClr val="861236"/>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48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0CC27AB-9528-8261-04EF-EC4364184E4A}"/>
              </a:ext>
            </a:extLst>
          </p:cNvPr>
          <p:cNvSpPr>
            <a:spLocks noGrp="1"/>
          </p:cNvSpPr>
          <p:nvPr>
            <p:ph type="body" sz="quarter" idx="10"/>
          </p:nvPr>
        </p:nvSpPr>
        <p:spPr/>
        <p:txBody>
          <a:bodyPr>
            <a:normAutofit/>
          </a:bodyPr>
          <a:lstStyle/>
          <a:p>
            <a:pPr algn="ctr"/>
            <a:r>
              <a:rPr lang="es-ES" sz="4000" dirty="0"/>
              <a:t>1</a:t>
            </a:r>
          </a:p>
        </p:txBody>
      </p:sp>
      <p:sp>
        <p:nvSpPr>
          <p:cNvPr id="3" name="CuadroTexto 2">
            <a:extLst>
              <a:ext uri="{FF2B5EF4-FFF2-40B4-BE49-F238E27FC236}">
                <a16:creationId xmlns:a16="http://schemas.microsoft.com/office/drawing/2014/main" id="{496DCB9B-1773-3369-6384-4EDC584FA727}"/>
              </a:ext>
            </a:extLst>
          </p:cNvPr>
          <p:cNvSpPr txBox="1"/>
          <p:nvPr/>
        </p:nvSpPr>
        <p:spPr>
          <a:xfrm>
            <a:off x="1731019" y="555999"/>
            <a:ext cx="9934508" cy="400110"/>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Convivencia entre el permiso de familiar de comunitario y el arraigo familiar</a:t>
            </a:r>
            <a:endParaRPr lang="es-ES" sz="2000" b="1" dirty="0"/>
          </a:p>
        </p:txBody>
      </p:sp>
      <p:sp>
        <p:nvSpPr>
          <p:cNvPr id="4" name="CuadroTexto 3">
            <a:extLst>
              <a:ext uri="{FF2B5EF4-FFF2-40B4-BE49-F238E27FC236}">
                <a16:creationId xmlns:a16="http://schemas.microsoft.com/office/drawing/2014/main" id="{ED29E3BB-A6DA-7110-6F25-1E9D1BE9BE53}"/>
              </a:ext>
            </a:extLst>
          </p:cNvPr>
          <p:cNvSpPr txBox="1"/>
          <p:nvPr/>
        </p:nvSpPr>
        <p:spPr>
          <a:xfrm>
            <a:off x="423032" y="1584399"/>
            <a:ext cx="11307149" cy="2354491"/>
          </a:xfrm>
          <a:prstGeom prst="rect">
            <a:avLst/>
          </a:prstGeom>
          <a:noFill/>
        </p:spPr>
        <p:txBody>
          <a:bodyPr wrap="square" rtlCol="0">
            <a:spAutoFit/>
          </a:bodyPr>
          <a:lstStyle/>
          <a:p>
            <a:pPr algn="just">
              <a:spcBef>
                <a:spcPts val="600"/>
              </a:spcBef>
              <a:spcAft>
                <a:spcPts val="600"/>
              </a:spcAft>
            </a:pPr>
            <a:r>
              <a:rPr lang="es-ES" sz="1600" dirty="0">
                <a:latin typeface="Arial" panose="020B0604020202020204" pitchFamily="34" charset="0"/>
                <a:cs typeface="Arial" panose="020B0604020202020204" pitchFamily="34" charset="0"/>
              </a:rPr>
              <a:t>Tras diversas sentencias críticas con la figura de arraigo, se llega a la actual reforma del 124, vigente desde el 16 de agosto.</a:t>
            </a:r>
          </a:p>
          <a:p>
            <a:pPr algn="just">
              <a:spcBef>
                <a:spcPts val="600"/>
              </a:spcBef>
              <a:spcAft>
                <a:spcPts val="600"/>
              </a:spcAft>
            </a:pPr>
            <a:r>
              <a:rPr lang="es-ES" sz="1600" dirty="0">
                <a:latin typeface="Arial" panose="020B0604020202020204" pitchFamily="34" charset="0"/>
                <a:cs typeface="Arial" panose="020B0604020202020204" pitchFamily="34" charset="0"/>
              </a:rPr>
              <a:t>Queda así un panorama teórico de permisos en el régimen comunitario para pudientes y arraigos para quien tiene dificultades para acreditar medios de vida. </a:t>
            </a:r>
          </a:p>
          <a:p>
            <a:pPr algn="just">
              <a:spcBef>
                <a:spcPts val="600"/>
              </a:spcBef>
              <a:spcAft>
                <a:spcPts val="600"/>
              </a:spcAft>
            </a:pPr>
            <a:r>
              <a:rPr lang="es-ES" sz="1600" dirty="0">
                <a:latin typeface="Arial" panose="020B0604020202020204" pitchFamily="34" charset="0"/>
                <a:cs typeface="Arial" panose="020B0604020202020204" pitchFamily="34" charset="0"/>
              </a:rPr>
              <a:t>No solo están lo progenitores, está toda la familia nuclear de convivencia y algunas figuras análogas. </a:t>
            </a:r>
          </a:p>
          <a:p>
            <a:pPr algn="just">
              <a:spcBef>
                <a:spcPts val="600"/>
              </a:spcBef>
              <a:spcAft>
                <a:spcPts val="600"/>
              </a:spcAft>
            </a:pPr>
            <a:r>
              <a:rPr lang="es-ES" sz="1600" dirty="0">
                <a:latin typeface="Arial" panose="020B0604020202020204" pitchFamily="34" charset="0"/>
                <a:cs typeface="Arial" panose="020B0604020202020204" pitchFamily="34" charset="0"/>
              </a:rPr>
              <a:t>Hay más beneficiarios potenciales que en régimen comunitario. </a:t>
            </a:r>
          </a:p>
          <a:p>
            <a:pPr algn="just"/>
            <a:endParaRPr lang="es-ES"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34167A6-619E-A047-B777-93D6FEBECCA9}"/>
              </a:ext>
            </a:extLst>
          </p:cNvPr>
          <p:cNvSpPr txBox="1"/>
          <p:nvPr/>
        </p:nvSpPr>
        <p:spPr>
          <a:xfrm>
            <a:off x="390618" y="3704557"/>
            <a:ext cx="11203887" cy="1000274"/>
          </a:xfrm>
          <a:prstGeom prst="rect">
            <a:avLst/>
          </a:prstGeom>
          <a:noFill/>
        </p:spPr>
        <p:txBody>
          <a:bodyPr wrap="square" rtlCol="0">
            <a:spAutoFit/>
          </a:bodyPr>
          <a:lstStyle/>
          <a:p>
            <a:pPr>
              <a:spcAft>
                <a:spcPts val="1200"/>
              </a:spcAft>
            </a:pPr>
            <a:r>
              <a:rPr lang="es-ES" sz="1700" b="1" dirty="0">
                <a:solidFill>
                  <a:srgbClr val="861236"/>
                </a:solidFill>
                <a:latin typeface="Arial" panose="020B0604020202020204" pitchFamily="34" charset="0"/>
                <a:cs typeface="Arial" panose="020B0604020202020204" pitchFamily="34" charset="0"/>
              </a:rPr>
              <a:t>Pero solo si el parentesco es con ciudadano español</a:t>
            </a:r>
          </a:p>
          <a:p>
            <a:r>
              <a:rPr lang="es-ES" sz="1600" dirty="0">
                <a:latin typeface="Arial" panose="020B0604020202020204" pitchFamily="34" charset="0"/>
                <a:cs typeface="Arial" panose="020B0604020202020204" pitchFamily="34" charset="0"/>
              </a:rPr>
              <a:t>El régimen comunitario para parientes de españoles se desdibuja. La administración defiende que no ha desaparecido, sino que va a ser desplazado por la desbordante dinámica del nuevo arraigo familiar.</a:t>
            </a:r>
          </a:p>
        </p:txBody>
      </p:sp>
      <p:pic>
        <p:nvPicPr>
          <p:cNvPr id="6" name="Imagen 5">
            <a:extLst>
              <a:ext uri="{FF2B5EF4-FFF2-40B4-BE49-F238E27FC236}">
                <a16:creationId xmlns:a16="http://schemas.microsoft.com/office/drawing/2014/main" id="{F2937C15-C6AD-0F15-6D80-D560929A4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380" y="4997219"/>
            <a:ext cx="3490220"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52DBE58-2CD7-EB32-E5E3-166580E09916}"/>
              </a:ext>
            </a:extLst>
          </p:cNvPr>
          <p:cNvSpPr txBox="1"/>
          <p:nvPr/>
        </p:nvSpPr>
        <p:spPr>
          <a:xfrm>
            <a:off x="761912" y="5390631"/>
            <a:ext cx="3976344" cy="584775"/>
          </a:xfrm>
          <a:prstGeom prst="rect">
            <a:avLst/>
          </a:prstGeom>
          <a:noFill/>
        </p:spPr>
        <p:txBody>
          <a:bodyPr wrap="square" rtlCol="0">
            <a:spAutoFit/>
          </a:bodyPr>
          <a:lstStyle/>
          <a:p>
            <a:pPr algn="ctr"/>
            <a:r>
              <a:rPr lang="es-ES" sz="1600" dirty="0">
                <a:solidFill>
                  <a:srgbClr val="861236"/>
                </a:solidFill>
                <a:latin typeface="Arial" panose="020B0604020202020204" pitchFamily="34" charset="0"/>
                <a:cs typeface="Arial" panose="020B0604020202020204" pitchFamily="34" charset="0"/>
              </a:rPr>
              <a:t>¿Todo son ventajas? </a:t>
            </a:r>
          </a:p>
          <a:p>
            <a:pPr algn="ctr"/>
            <a:r>
              <a:rPr lang="es-ES" sz="1600" dirty="0">
                <a:solidFill>
                  <a:srgbClr val="861236"/>
                </a:solidFill>
                <a:latin typeface="Arial" panose="020B0604020202020204" pitchFamily="34" charset="0"/>
                <a:cs typeface="Arial" panose="020B0604020202020204" pitchFamily="34" charset="0"/>
              </a:rPr>
              <a:t>¿Es lo mismo pedir una cosa u otra?</a:t>
            </a:r>
          </a:p>
        </p:txBody>
      </p:sp>
    </p:spTree>
    <p:extLst>
      <p:ext uri="{BB962C8B-B14F-4D97-AF65-F5344CB8AC3E}">
        <p14:creationId xmlns:p14="http://schemas.microsoft.com/office/powerpoint/2010/main" val="356469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0CC27AB-9528-8261-04EF-EC4364184E4A}"/>
              </a:ext>
            </a:extLst>
          </p:cNvPr>
          <p:cNvSpPr>
            <a:spLocks noGrp="1"/>
          </p:cNvSpPr>
          <p:nvPr>
            <p:ph type="body" sz="quarter" idx="10"/>
          </p:nvPr>
        </p:nvSpPr>
        <p:spPr/>
        <p:txBody>
          <a:bodyPr>
            <a:normAutofit/>
          </a:bodyPr>
          <a:lstStyle/>
          <a:p>
            <a:pPr algn="ctr"/>
            <a:r>
              <a:rPr lang="es-ES" sz="4000" dirty="0"/>
              <a:t>1</a:t>
            </a:r>
          </a:p>
        </p:txBody>
      </p:sp>
      <p:sp>
        <p:nvSpPr>
          <p:cNvPr id="3" name="CuadroTexto 2">
            <a:extLst>
              <a:ext uri="{FF2B5EF4-FFF2-40B4-BE49-F238E27FC236}">
                <a16:creationId xmlns:a16="http://schemas.microsoft.com/office/drawing/2014/main" id="{496DCB9B-1773-3369-6384-4EDC584FA727}"/>
              </a:ext>
            </a:extLst>
          </p:cNvPr>
          <p:cNvSpPr txBox="1"/>
          <p:nvPr/>
        </p:nvSpPr>
        <p:spPr>
          <a:xfrm>
            <a:off x="1731019" y="555999"/>
            <a:ext cx="9934508" cy="400110"/>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Convivencia entre el permiso de familiar de comunitario y el arraigo familiar</a:t>
            </a:r>
            <a:endParaRPr lang="es-ES" sz="2000" b="1" dirty="0"/>
          </a:p>
        </p:txBody>
      </p:sp>
      <p:pic>
        <p:nvPicPr>
          <p:cNvPr id="9" name="Imagen 8">
            <a:extLst>
              <a:ext uri="{FF2B5EF4-FFF2-40B4-BE49-F238E27FC236}">
                <a16:creationId xmlns:a16="http://schemas.microsoft.com/office/drawing/2014/main" id="{B54B05BB-74DE-5D89-42A3-1EE907924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2662">
            <a:off x="1691250" y="4282275"/>
            <a:ext cx="3417901" cy="1541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uadroTexto 9">
            <a:extLst>
              <a:ext uri="{FF2B5EF4-FFF2-40B4-BE49-F238E27FC236}">
                <a16:creationId xmlns:a16="http://schemas.microsoft.com/office/drawing/2014/main" id="{441055DF-1CD5-7F11-DCEC-37E7B430A22C}"/>
              </a:ext>
            </a:extLst>
          </p:cNvPr>
          <p:cNvSpPr txBox="1"/>
          <p:nvPr/>
        </p:nvSpPr>
        <p:spPr>
          <a:xfrm rot="21355427">
            <a:off x="633097" y="1832087"/>
            <a:ext cx="4793942" cy="1846659"/>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En el </a:t>
            </a:r>
            <a:r>
              <a:rPr lang="es-ES" sz="1600" b="1" dirty="0">
                <a:solidFill>
                  <a:srgbClr val="861236"/>
                </a:solidFill>
                <a:latin typeface="Arial" panose="020B0604020202020204" pitchFamily="34" charset="0"/>
                <a:cs typeface="Arial" panose="020B0604020202020204" pitchFamily="34" charset="0"/>
              </a:rPr>
              <a:t>régimen comunitario</a:t>
            </a:r>
            <a:r>
              <a:rPr lang="es-ES" sz="1600" dirty="0">
                <a:latin typeface="Arial" panose="020B0604020202020204" pitchFamily="34" charset="0"/>
                <a:cs typeface="Arial" panose="020B0604020202020204" pitchFamily="34" charset="0"/>
              </a:rPr>
              <a:t> están cómodos:</a:t>
            </a:r>
          </a:p>
          <a:p>
            <a:r>
              <a:rPr lang="es-ES" sz="1600" dirty="0">
                <a:latin typeface="Arial" panose="020B0604020202020204" pitchFamily="34" charset="0"/>
                <a:cs typeface="Arial" panose="020B0604020202020204" pitchFamily="34" charset="0"/>
              </a:rPr>
              <a:t> </a:t>
            </a:r>
          </a:p>
          <a:p>
            <a:pPr marL="534988" lvl="1" indent="-285750">
              <a:buClr>
                <a:srgbClr val="861236"/>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Cónyuge y pareja de hecho. </a:t>
            </a:r>
          </a:p>
          <a:p>
            <a:pPr marL="534988" lvl="1" indent="-285750">
              <a:buClr>
                <a:srgbClr val="861236"/>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Ascendientes a cargo del comunitario.</a:t>
            </a:r>
          </a:p>
          <a:p>
            <a:pPr marL="534988" lvl="1" indent="-285750">
              <a:buClr>
                <a:srgbClr val="861236"/>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Descendientes menores de 21 años y </a:t>
            </a:r>
          </a:p>
          <a:p>
            <a:pPr marL="534988" lvl="1" indent="-285750">
              <a:buClr>
                <a:srgbClr val="861236"/>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mayores de esa edad a cargo.</a:t>
            </a:r>
          </a:p>
          <a:p>
            <a:pPr marL="534988" lvl="1" indent="-285750">
              <a:buClr>
                <a:srgbClr val="861236"/>
              </a:buClr>
              <a:buFont typeface="Wingdings" panose="05000000000000000000" pitchFamily="2" charset="2"/>
              <a:buChar char="ü"/>
            </a:pPr>
            <a:r>
              <a:rPr lang="es-ES" sz="1600" dirty="0">
                <a:latin typeface="Arial" panose="020B0604020202020204" pitchFamily="34" charset="0"/>
                <a:cs typeface="Arial" panose="020B0604020202020204" pitchFamily="34" charset="0"/>
              </a:rPr>
              <a:t>familiares a cargo.</a:t>
            </a:r>
          </a:p>
        </p:txBody>
      </p:sp>
      <p:sp>
        <p:nvSpPr>
          <p:cNvPr id="11" name="CuadroTexto 10">
            <a:extLst>
              <a:ext uri="{FF2B5EF4-FFF2-40B4-BE49-F238E27FC236}">
                <a16:creationId xmlns:a16="http://schemas.microsoft.com/office/drawing/2014/main" id="{DEF50B21-E1D0-03A4-6258-C370988937EE}"/>
              </a:ext>
            </a:extLst>
          </p:cNvPr>
          <p:cNvSpPr txBox="1"/>
          <p:nvPr/>
        </p:nvSpPr>
        <p:spPr>
          <a:xfrm rot="10566087" flipV="1">
            <a:off x="6019782" y="2569523"/>
            <a:ext cx="5688838" cy="255454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En el </a:t>
            </a:r>
            <a:r>
              <a:rPr lang="es-ES" sz="1600" b="1" dirty="0">
                <a:solidFill>
                  <a:srgbClr val="861236"/>
                </a:solidFill>
                <a:latin typeface="Arial" panose="020B0604020202020204" pitchFamily="34" charset="0"/>
                <a:cs typeface="Arial" panose="020B0604020202020204" pitchFamily="34" charset="0"/>
              </a:rPr>
              <a:t>arraigo familiar </a:t>
            </a:r>
            <a:r>
              <a:rPr lang="es-ES" sz="1600" dirty="0">
                <a:latin typeface="Arial" panose="020B0604020202020204" pitchFamily="34" charset="0"/>
                <a:cs typeface="Arial" panose="020B0604020202020204" pitchFamily="34" charset="0"/>
              </a:rPr>
              <a:t>caben:</a:t>
            </a:r>
          </a:p>
          <a:p>
            <a:endParaRPr lang="es-ES" sz="1600" dirty="0">
              <a:latin typeface="Arial" panose="020B0604020202020204" pitchFamily="34" charset="0"/>
              <a:cs typeface="Arial" panose="020B0604020202020204" pitchFamily="34" charset="0"/>
            </a:endParaRP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Cónyuge y pareja de hecho.</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Ascendientes a cargo menores de 65 años.</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Ascendientes mayores de 65 años.</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Tutores de menores españoles.</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Tutores convivientes de discapacitados españoles.</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Descendientes menores de 21 años.</a:t>
            </a:r>
          </a:p>
          <a:p>
            <a:pPr marL="742950" lvl="1" indent="-285750">
              <a:buClr>
                <a:srgbClr val="861236"/>
              </a:buClr>
              <a:buFont typeface="Wingdings" panose="05000000000000000000" pitchFamily="2" charset="2"/>
              <a:buChar char="ü"/>
              <a:tabLst>
                <a:tab pos="628650" algn="l"/>
              </a:tabLst>
            </a:pPr>
            <a:r>
              <a:rPr lang="es-ES" sz="1600" dirty="0">
                <a:latin typeface="Arial" panose="020B0604020202020204" pitchFamily="34" charset="0"/>
                <a:cs typeface="Arial" panose="020B0604020202020204" pitchFamily="34" charset="0"/>
              </a:rPr>
              <a:t>Descendientes mayores de 21 años a cargo.</a:t>
            </a:r>
          </a:p>
          <a:p>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8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F9D4E88-89DA-304C-18B3-75BE3E938E02}"/>
              </a:ext>
            </a:extLst>
          </p:cNvPr>
          <p:cNvSpPr/>
          <p:nvPr/>
        </p:nvSpPr>
        <p:spPr>
          <a:xfrm>
            <a:off x="729673" y="5338618"/>
            <a:ext cx="9642764" cy="9042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D0CC27AB-9528-8261-04EF-EC4364184E4A}"/>
              </a:ext>
            </a:extLst>
          </p:cNvPr>
          <p:cNvSpPr>
            <a:spLocks noGrp="1"/>
          </p:cNvSpPr>
          <p:nvPr>
            <p:ph type="body" sz="quarter" idx="10"/>
          </p:nvPr>
        </p:nvSpPr>
        <p:spPr/>
        <p:txBody>
          <a:bodyPr>
            <a:normAutofit/>
          </a:bodyPr>
          <a:lstStyle/>
          <a:p>
            <a:pPr algn="ctr"/>
            <a:r>
              <a:rPr lang="es-ES" sz="4000" dirty="0"/>
              <a:t>1</a:t>
            </a:r>
          </a:p>
        </p:txBody>
      </p:sp>
      <p:sp>
        <p:nvSpPr>
          <p:cNvPr id="3" name="CuadroTexto 2">
            <a:extLst>
              <a:ext uri="{FF2B5EF4-FFF2-40B4-BE49-F238E27FC236}">
                <a16:creationId xmlns:a16="http://schemas.microsoft.com/office/drawing/2014/main" id="{496DCB9B-1773-3369-6384-4EDC584FA727}"/>
              </a:ext>
            </a:extLst>
          </p:cNvPr>
          <p:cNvSpPr txBox="1"/>
          <p:nvPr/>
        </p:nvSpPr>
        <p:spPr>
          <a:xfrm>
            <a:off x="1731019" y="555999"/>
            <a:ext cx="9934508" cy="400110"/>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Convivencia entre el permiso de familiar de comunitario y el arraigo familiar</a:t>
            </a:r>
            <a:endParaRPr lang="es-ES" sz="2000" b="1" dirty="0"/>
          </a:p>
        </p:txBody>
      </p:sp>
      <p:sp>
        <p:nvSpPr>
          <p:cNvPr id="4" name="CuadroTexto 3">
            <a:extLst>
              <a:ext uri="{FF2B5EF4-FFF2-40B4-BE49-F238E27FC236}">
                <a16:creationId xmlns:a16="http://schemas.microsoft.com/office/drawing/2014/main" id="{72A0EB76-2327-4D08-1E07-AD8F02DB3884}"/>
              </a:ext>
            </a:extLst>
          </p:cNvPr>
          <p:cNvSpPr txBox="1"/>
          <p:nvPr/>
        </p:nvSpPr>
        <p:spPr>
          <a:xfrm>
            <a:off x="548510" y="2621809"/>
            <a:ext cx="10308513" cy="255454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El trámite del </a:t>
            </a:r>
            <a:r>
              <a:rPr lang="es-ES" sz="1600" b="1" dirty="0">
                <a:solidFill>
                  <a:srgbClr val="861236"/>
                </a:solidFill>
                <a:latin typeface="Arial" panose="020B0604020202020204" pitchFamily="34" charset="0"/>
                <a:cs typeface="Arial" panose="020B0604020202020204" pitchFamily="34" charset="0"/>
              </a:rPr>
              <a:t>arraigo familiar </a:t>
            </a:r>
            <a:r>
              <a:rPr lang="es-ES" sz="1600" dirty="0">
                <a:latin typeface="Arial" panose="020B0604020202020204" pitchFamily="34" charset="0"/>
                <a:cs typeface="Arial" panose="020B0604020202020204" pitchFamily="34" charset="0"/>
              </a:rPr>
              <a:t>no exige prácticamente nada, salvo:</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Estar en España.</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Ser pariente de un comunitario español.</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Certificado de antecedentes penales para los mayores de edad. </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Ser el sustento principal de los ascendientes menores de 65 años y los descendientes mayores de 21 años.</a:t>
            </a:r>
          </a:p>
          <a:p>
            <a:r>
              <a:rPr lang="es-ES" sz="1600" dirty="0">
                <a:latin typeface="Arial" panose="020B0604020202020204" pitchFamily="34" charset="0"/>
                <a:cs typeface="Arial" panose="020B0604020202020204" pitchFamily="34" charset="0"/>
              </a:rPr>
              <a:t>El trámite del </a:t>
            </a:r>
            <a:r>
              <a:rPr lang="es-ES" sz="1600" b="1" dirty="0">
                <a:solidFill>
                  <a:srgbClr val="861236"/>
                </a:solidFill>
                <a:latin typeface="Arial" panose="020B0604020202020204" pitchFamily="34" charset="0"/>
                <a:cs typeface="Arial" panose="020B0604020202020204" pitchFamily="34" charset="0"/>
              </a:rPr>
              <a:t>familiar de comunitario </a:t>
            </a:r>
            <a:r>
              <a:rPr lang="es-ES" sz="1600" dirty="0">
                <a:latin typeface="Arial" panose="020B0604020202020204" pitchFamily="34" charset="0"/>
                <a:cs typeface="Arial" panose="020B0604020202020204" pitchFamily="34" charset="0"/>
              </a:rPr>
              <a:t>pide acreditar medios de vida.</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Asistencia sanitaria.</a:t>
            </a:r>
          </a:p>
          <a:p>
            <a:pPr marL="742950" lvl="1"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Acreditación de que los ascendientes, descendientes mayores de 21 años y otros parientes estaban a cargo del comunitario ya en el país de origen.</a:t>
            </a:r>
            <a:endParaRPr lang="es-ES" sz="16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920B62F-9037-3677-4BF7-A3ED7ACB5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377" y="1647787"/>
            <a:ext cx="2414726" cy="1651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D6F92CFC-AE0F-FD23-48CF-758077917862}"/>
              </a:ext>
            </a:extLst>
          </p:cNvPr>
          <p:cNvSpPr txBox="1"/>
          <p:nvPr/>
        </p:nvSpPr>
        <p:spPr>
          <a:xfrm>
            <a:off x="2814919" y="1806710"/>
            <a:ext cx="6276513" cy="338554"/>
          </a:xfrm>
          <a:prstGeom prst="rect">
            <a:avLst/>
          </a:prstGeom>
          <a:noFill/>
        </p:spPr>
        <p:txBody>
          <a:bodyPr wrap="square" rtlCol="0">
            <a:spAutoFit/>
          </a:bodyPr>
          <a:lstStyle/>
          <a:p>
            <a:pPr algn="ctr"/>
            <a:r>
              <a:rPr lang="es-ES" sz="1600" dirty="0">
                <a:solidFill>
                  <a:srgbClr val="861236"/>
                </a:solidFill>
                <a:latin typeface="Arial" panose="020B0604020202020204" pitchFamily="34" charset="0"/>
                <a:cs typeface="Arial" panose="020B0604020202020204" pitchFamily="34" charset="0"/>
              </a:rPr>
              <a:t>Decidir cual es el trámite parece fácil porque ….</a:t>
            </a:r>
          </a:p>
        </p:txBody>
      </p:sp>
      <p:sp>
        <p:nvSpPr>
          <p:cNvPr id="8" name="CuadroTexto 7">
            <a:extLst>
              <a:ext uri="{FF2B5EF4-FFF2-40B4-BE49-F238E27FC236}">
                <a16:creationId xmlns:a16="http://schemas.microsoft.com/office/drawing/2014/main" id="{B290A3DD-F3AA-3183-74A2-320A9978798F}"/>
              </a:ext>
            </a:extLst>
          </p:cNvPr>
          <p:cNvSpPr txBox="1"/>
          <p:nvPr/>
        </p:nvSpPr>
        <p:spPr>
          <a:xfrm>
            <a:off x="844800" y="5515861"/>
            <a:ext cx="9342909" cy="584775"/>
          </a:xfrm>
          <a:prstGeom prst="rect">
            <a:avLst/>
          </a:prstGeom>
          <a:noFill/>
        </p:spPr>
        <p:txBody>
          <a:bodyPr wrap="square">
            <a:spAutoFit/>
          </a:bodyPr>
          <a:lstStyle/>
          <a:p>
            <a:pPr algn="just"/>
            <a:r>
              <a:rPr lang="es-ES" sz="1600" dirty="0">
                <a:latin typeface="Arial" panose="020B0604020202020204" pitchFamily="34" charset="0"/>
                <a:cs typeface="Arial" panose="020B0604020202020204" pitchFamily="34" charset="0"/>
              </a:rPr>
              <a:t>Ambos trámites suponen tener un permiso por 5 años que permite (a quien tenga capacidad laboral), trabajar por cuenta ajena y propia.</a:t>
            </a:r>
            <a:endParaRPr lang="es-ES" sz="1600" dirty="0"/>
          </a:p>
        </p:txBody>
      </p:sp>
    </p:spTree>
    <p:extLst>
      <p:ext uri="{BB962C8B-B14F-4D97-AF65-F5344CB8AC3E}">
        <p14:creationId xmlns:p14="http://schemas.microsoft.com/office/powerpoint/2010/main" val="229452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descr="Signo de interrogación con relleno sólido">
            <a:extLst>
              <a:ext uri="{FF2B5EF4-FFF2-40B4-BE49-F238E27FC236}">
                <a16:creationId xmlns:a16="http://schemas.microsoft.com/office/drawing/2014/main" id="{A7A5769B-594F-C3A1-A633-6B4AA3D90F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39686" y="3916546"/>
            <a:ext cx="1147244" cy="1117979"/>
          </a:xfrm>
          <a:prstGeom prst="rect">
            <a:avLst/>
          </a:prstGeom>
        </p:spPr>
      </p:pic>
      <p:sp>
        <p:nvSpPr>
          <p:cNvPr id="4" name="Rectángulo 3">
            <a:extLst>
              <a:ext uri="{FF2B5EF4-FFF2-40B4-BE49-F238E27FC236}">
                <a16:creationId xmlns:a16="http://schemas.microsoft.com/office/drawing/2014/main" id="{2949BB49-F18C-FF0D-5DA5-CF357277C508}"/>
              </a:ext>
            </a:extLst>
          </p:cNvPr>
          <p:cNvSpPr/>
          <p:nvPr/>
        </p:nvSpPr>
        <p:spPr>
          <a:xfrm>
            <a:off x="2475722" y="1966316"/>
            <a:ext cx="7240555" cy="13630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latin typeface="Arial" panose="020B0604020202020204" pitchFamily="34" charset="0"/>
                <a:cs typeface="Arial" panose="020B0604020202020204" pitchFamily="34" charset="0"/>
              </a:rPr>
              <a:t>“</a:t>
            </a:r>
            <a:r>
              <a:rPr lang="es-ES" b="0" i="0" dirty="0">
                <a:solidFill>
                  <a:srgbClr val="000000"/>
                </a:solidFill>
                <a:effectLst/>
                <a:latin typeface="Arial" panose="020B0604020202020204" pitchFamily="34" charset="0"/>
                <a:cs typeface="Arial" panose="020B0604020202020204" pitchFamily="34" charset="0"/>
              </a:rPr>
              <a:t>Cuando se trate de padre o madre, o tutor, de un menor de </a:t>
            </a:r>
            <a:r>
              <a:rPr lang="es-ES" b="1" i="0" dirty="0">
                <a:solidFill>
                  <a:srgbClr val="000000"/>
                </a:solidFill>
                <a:effectLst/>
                <a:latin typeface="Arial" panose="020B0604020202020204" pitchFamily="34" charset="0"/>
                <a:cs typeface="Arial" panose="020B0604020202020204" pitchFamily="34" charset="0"/>
              </a:rPr>
              <a:t>nacionalidad española</a:t>
            </a:r>
            <a:r>
              <a:rPr lang="es-ES" b="0" i="0" dirty="0">
                <a:solidFill>
                  <a:srgbClr val="000000"/>
                </a:solidFill>
                <a:effectLst/>
                <a:latin typeface="Arial" panose="020B0604020202020204" pitchFamily="34" charset="0"/>
                <a:cs typeface="Arial" panose="020B0604020202020204" pitchFamily="34" charset="0"/>
              </a:rPr>
              <a:t>,(…)” </a:t>
            </a:r>
            <a:r>
              <a:rPr lang="es-ES" sz="1400" b="0" i="0" dirty="0">
                <a:solidFill>
                  <a:srgbClr val="861236"/>
                </a:solidFill>
                <a:effectLst/>
                <a:latin typeface="Arial" panose="020B0604020202020204" pitchFamily="34" charset="0"/>
                <a:cs typeface="Arial" panose="020B0604020202020204" pitchFamily="34" charset="0"/>
              </a:rPr>
              <a:t>(RD557/2011, Artículo 124.3.a)</a:t>
            </a:r>
          </a:p>
        </p:txBody>
      </p:sp>
      <p:sp>
        <p:nvSpPr>
          <p:cNvPr id="7" name="CuadroTexto 6">
            <a:extLst>
              <a:ext uri="{FF2B5EF4-FFF2-40B4-BE49-F238E27FC236}">
                <a16:creationId xmlns:a16="http://schemas.microsoft.com/office/drawing/2014/main" id="{04A10449-C890-519F-72C4-30494D6D5A4F}"/>
              </a:ext>
            </a:extLst>
          </p:cNvPr>
          <p:cNvSpPr txBox="1"/>
          <p:nvPr/>
        </p:nvSpPr>
        <p:spPr>
          <a:xfrm>
            <a:off x="1842723" y="5060651"/>
            <a:ext cx="2941171" cy="615553"/>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Menores de edad </a:t>
            </a:r>
            <a:r>
              <a:rPr lang="es-ES" sz="1600" dirty="0">
                <a:latin typeface="Arial" panose="020B0604020202020204" pitchFamily="34" charset="0"/>
                <a:cs typeface="Arial" panose="020B0604020202020204" pitchFamily="34" charset="0"/>
              </a:rPr>
              <a:t>comunitarios</a:t>
            </a:r>
          </a:p>
        </p:txBody>
      </p:sp>
      <p:sp>
        <p:nvSpPr>
          <p:cNvPr id="9" name="CuadroTexto 8">
            <a:extLst>
              <a:ext uri="{FF2B5EF4-FFF2-40B4-BE49-F238E27FC236}">
                <a16:creationId xmlns:a16="http://schemas.microsoft.com/office/drawing/2014/main" id="{D38E97C7-A0C6-577F-A612-16FF2FE61616}"/>
              </a:ext>
            </a:extLst>
          </p:cNvPr>
          <p:cNvSpPr txBox="1"/>
          <p:nvPr/>
        </p:nvSpPr>
        <p:spPr>
          <a:xfrm>
            <a:off x="5146422" y="4752704"/>
            <a:ext cx="4110258" cy="33855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B. Les corresponde un arraigo familiar</a:t>
            </a:r>
          </a:p>
        </p:txBody>
      </p:sp>
      <p:sp>
        <p:nvSpPr>
          <p:cNvPr id="11" name="CuadroTexto 10">
            <a:extLst>
              <a:ext uri="{FF2B5EF4-FFF2-40B4-BE49-F238E27FC236}">
                <a16:creationId xmlns:a16="http://schemas.microsoft.com/office/drawing/2014/main" id="{1A628438-7D16-E81B-4880-A3B9C328FE82}"/>
              </a:ext>
            </a:extLst>
          </p:cNvPr>
          <p:cNvSpPr txBox="1"/>
          <p:nvPr/>
        </p:nvSpPr>
        <p:spPr>
          <a:xfrm>
            <a:off x="5146422" y="5368428"/>
            <a:ext cx="5563595" cy="33855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C. Les corresponde un permiso de familiar comunitario</a:t>
            </a:r>
          </a:p>
        </p:txBody>
      </p:sp>
      <p:sp>
        <p:nvSpPr>
          <p:cNvPr id="12" name="CuadroTexto 11">
            <a:extLst>
              <a:ext uri="{FF2B5EF4-FFF2-40B4-BE49-F238E27FC236}">
                <a16:creationId xmlns:a16="http://schemas.microsoft.com/office/drawing/2014/main" id="{A0483919-BA4C-B4DF-FA29-B52D433A9DE1}"/>
              </a:ext>
            </a:extLst>
          </p:cNvPr>
          <p:cNvSpPr txBox="1"/>
          <p:nvPr/>
        </p:nvSpPr>
        <p:spPr>
          <a:xfrm>
            <a:off x="5146422" y="4136981"/>
            <a:ext cx="3655832" cy="33855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A. Desaparecen</a:t>
            </a:r>
          </a:p>
        </p:txBody>
      </p:sp>
      <p:sp>
        <p:nvSpPr>
          <p:cNvPr id="5" name="CuadroTexto 4">
            <a:extLst>
              <a:ext uri="{FF2B5EF4-FFF2-40B4-BE49-F238E27FC236}">
                <a16:creationId xmlns:a16="http://schemas.microsoft.com/office/drawing/2014/main" id="{38192B4D-CAFE-F08B-D5F8-53BDA41A7488}"/>
              </a:ext>
            </a:extLst>
          </p:cNvPr>
          <p:cNvSpPr txBox="1"/>
          <p:nvPr/>
        </p:nvSpPr>
        <p:spPr>
          <a:xfrm>
            <a:off x="1731019" y="555999"/>
            <a:ext cx="9934508" cy="769441"/>
          </a:xfrm>
          <a:prstGeom prst="rect">
            <a:avLst/>
          </a:prstGeom>
          <a:noFill/>
        </p:spPr>
        <p:txBody>
          <a:bodyPr wrap="square">
            <a:spAutoFit/>
          </a:bodyPr>
          <a:lstStyle/>
          <a:p>
            <a:r>
              <a:rPr lang="es-ES" sz="2200" b="1" dirty="0">
                <a:solidFill>
                  <a:schemeClr val="bg1"/>
                </a:solidFill>
                <a:latin typeface="Arial" panose="020B0604020202020204" pitchFamily="34" charset="0"/>
                <a:cs typeface="Arial" panose="020B0604020202020204" pitchFamily="34" charset="0"/>
              </a:rPr>
              <a:t>Progenitores de menores de edad comunitarios: ¿qué ha ocurrido?</a:t>
            </a:r>
            <a:br>
              <a:rPr lang="es-ES" sz="2200" b="1" i="0" dirty="0">
                <a:solidFill>
                  <a:schemeClr val="bg1"/>
                </a:solidFill>
                <a:effectLst/>
                <a:latin typeface="Arial" panose="020B0604020202020204" pitchFamily="34" charset="0"/>
                <a:cs typeface="Arial" panose="020B0604020202020204" pitchFamily="34" charset="0"/>
              </a:rPr>
            </a:br>
            <a:endParaRPr lang="es-ES" sz="2200" b="1" dirty="0"/>
          </a:p>
        </p:txBody>
      </p:sp>
      <p:sp>
        <p:nvSpPr>
          <p:cNvPr id="10" name="Marcador de texto 9">
            <a:extLst>
              <a:ext uri="{FF2B5EF4-FFF2-40B4-BE49-F238E27FC236}">
                <a16:creationId xmlns:a16="http://schemas.microsoft.com/office/drawing/2014/main" id="{C4BF402C-4812-33ED-C7DD-473EFB5C9FF3}"/>
              </a:ext>
            </a:extLst>
          </p:cNvPr>
          <p:cNvSpPr>
            <a:spLocks noGrp="1"/>
          </p:cNvSpPr>
          <p:nvPr>
            <p:ph type="body" sz="quarter" idx="10"/>
          </p:nvPr>
        </p:nvSpPr>
        <p:spPr/>
        <p:txBody>
          <a:bodyPr>
            <a:normAutofit/>
          </a:bodyPr>
          <a:lstStyle/>
          <a:p>
            <a:pPr algn="ctr"/>
            <a:r>
              <a:rPr lang="es-ES" sz="4000" dirty="0"/>
              <a:t>2</a:t>
            </a:r>
          </a:p>
        </p:txBody>
      </p:sp>
    </p:spTree>
    <p:extLst>
      <p:ext uri="{BB962C8B-B14F-4D97-AF65-F5344CB8AC3E}">
        <p14:creationId xmlns:p14="http://schemas.microsoft.com/office/powerpoint/2010/main" val="161733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31F902C9-266A-ADF4-273F-0924C0B43A60}"/>
              </a:ext>
            </a:extLst>
          </p:cNvPr>
          <p:cNvSpPr/>
          <p:nvPr/>
        </p:nvSpPr>
        <p:spPr>
          <a:xfrm>
            <a:off x="1128746" y="4379303"/>
            <a:ext cx="9942145" cy="150426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B3D1095B-5319-4F2D-4B77-F445377A4B79}"/>
              </a:ext>
            </a:extLst>
          </p:cNvPr>
          <p:cNvSpPr/>
          <p:nvPr/>
        </p:nvSpPr>
        <p:spPr>
          <a:xfrm>
            <a:off x="1135153" y="2127794"/>
            <a:ext cx="9935738" cy="21257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0231956-75D8-DE4A-4215-8D73D400A514}"/>
              </a:ext>
            </a:extLst>
          </p:cNvPr>
          <p:cNvSpPr/>
          <p:nvPr/>
        </p:nvSpPr>
        <p:spPr>
          <a:xfrm>
            <a:off x="1128746" y="1516202"/>
            <a:ext cx="9934508" cy="5352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0" i="0" dirty="0">
              <a:solidFill>
                <a:srgbClr val="000000"/>
              </a:solidFill>
              <a:effectLst/>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D2DD37C5-A615-3303-E65A-D38875F1A52E}"/>
              </a:ext>
            </a:extLst>
          </p:cNvPr>
          <p:cNvSpPr>
            <a:spLocks noGrp="1"/>
          </p:cNvSpPr>
          <p:nvPr>
            <p:ph type="body" sz="quarter" idx="10"/>
          </p:nvPr>
        </p:nvSpPr>
        <p:spPr/>
        <p:txBody>
          <a:bodyPr>
            <a:normAutofit/>
          </a:bodyPr>
          <a:lstStyle/>
          <a:p>
            <a:pPr algn="ctr"/>
            <a:r>
              <a:rPr lang="es-ES" sz="4000" dirty="0"/>
              <a:t>2</a:t>
            </a:r>
          </a:p>
        </p:txBody>
      </p:sp>
      <p:sp>
        <p:nvSpPr>
          <p:cNvPr id="9" name="CuadroTexto 8">
            <a:extLst>
              <a:ext uri="{FF2B5EF4-FFF2-40B4-BE49-F238E27FC236}">
                <a16:creationId xmlns:a16="http://schemas.microsoft.com/office/drawing/2014/main" id="{D38E97C7-A0C6-577F-A612-16FF2FE61616}"/>
              </a:ext>
            </a:extLst>
          </p:cNvPr>
          <p:cNvSpPr txBox="1"/>
          <p:nvPr/>
        </p:nvSpPr>
        <p:spPr>
          <a:xfrm>
            <a:off x="1283527" y="2351613"/>
            <a:ext cx="2278202" cy="523220"/>
          </a:xfrm>
          <a:prstGeom prst="rect">
            <a:avLst/>
          </a:prstGeom>
          <a:noFill/>
        </p:spPr>
        <p:txBody>
          <a:bodyPr wrap="square" rtlCol="0">
            <a:spAutoFit/>
          </a:bodyPr>
          <a:lstStyle/>
          <a:p>
            <a:pPr marL="176213" indent="-176213"/>
            <a:r>
              <a:rPr lang="es-ES" sz="1400" b="1" dirty="0">
                <a:latin typeface="Arial" panose="020B0604020202020204" pitchFamily="34" charset="0"/>
                <a:cs typeface="Arial" panose="020B0604020202020204" pitchFamily="34" charset="0"/>
              </a:rPr>
              <a:t>B. Forman parte del arraigo familiar</a:t>
            </a:r>
          </a:p>
        </p:txBody>
      </p:sp>
      <p:sp>
        <p:nvSpPr>
          <p:cNvPr id="11" name="CuadroTexto 10">
            <a:extLst>
              <a:ext uri="{FF2B5EF4-FFF2-40B4-BE49-F238E27FC236}">
                <a16:creationId xmlns:a16="http://schemas.microsoft.com/office/drawing/2014/main" id="{1A628438-7D16-E81B-4880-A3B9C328FE82}"/>
              </a:ext>
            </a:extLst>
          </p:cNvPr>
          <p:cNvSpPr txBox="1"/>
          <p:nvPr/>
        </p:nvSpPr>
        <p:spPr>
          <a:xfrm>
            <a:off x="1213428" y="4523799"/>
            <a:ext cx="2745463" cy="738664"/>
          </a:xfrm>
          <a:prstGeom prst="rect">
            <a:avLst/>
          </a:prstGeom>
          <a:noFill/>
        </p:spPr>
        <p:txBody>
          <a:bodyPr wrap="square" rtlCol="0">
            <a:spAutoFit/>
          </a:bodyPr>
          <a:lstStyle/>
          <a:p>
            <a:pPr marL="176213" indent="-176213"/>
            <a:r>
              <a:rPr lang="es-ES" sz="1400" b="1" dirty="0">
                <a:latin typeface="Arial" panose="020B0604020202020204" pitchFamily="34" charset="0"/>
                <a:cs typeface="Arial" panose="020B0604020202020204" pitchFamily="34" charset="0"/>
              </a:rPr>
              <a:t>C. Les corresponde un permiso de familiar comunitario</a:t>
            </a:r>
          </a:p>
        </p:txBody>
      </p:sp>
      <p:sp>
        <p:nvSpPr>
          <p:cNvPr id="8" name="CuadroTexto 7">
            <a:extLst>
              <a:ext uri="{FF2B5EF4-FFF2-40B4-BE49-F238E27FC236}">
                <a16:creationId xmlns:a16="http://schemas.microsoft.com/office/drawing/2014/main" id="{681A13AB-C844-237A-22B1-D3D2514526B9}"/>
              </a:ext>
            </a:extLst>
          </p:cNvPr>
          <p:cNvSpPr txBox="1"/>
          <p:nvPr/>
        </p:nvSpPr>
        <p:spPr>
          <a:xfrm>
            <a:off x="4557075" y="4541433"/>
            <a:ext cx="2662252" cy="1180003"/>
          </a:xfrm>
          <a:prstGeom prst="rect">
            <a:avLst/>
          </a:prstGeom>
          <a:noFill/>
          <a:ln>
            <a:noFill/>
          </a:ln>
        </p:spPr>
        <p:txBody>
          <a:bodyPr wrap="square" rtlCol="0">
            <a:spAutoFit/>
          </a:bodyPr>
          <a:lstStyle/>
          <a:p>
            <a:pPr>
              <a:lnSpc>
                <a:spcPct val="120000"/>
              </a:lnSpc>
            </a:pPr>
            <a:r>
              <a:rPr lang="es-ES" sz="1200" dirty="0">
                <a:latin typeface="Arial" panose="020B0604020202020204" pitchFamily="34" charset="0"/>
                <a:cs typeface="Arial" panose="020B0604020202020204" pitchFamily="34" charset="0"/>
              </a:rPr>
              <a:t>Colocaría a los comunitarios en una mejor posición que los españoles.</a:t>
            </a:r>
          </a:p>
          <a:p>
            <a:pPr>
              <a:lnSpc>
                <a:spcPct val="120000"/>
              </a:lnSpc>
            </a:pPr>
            <a:endParaRPr lang="es-ES" sz="1200" dirty="0">
              <a:latin typeface="Arial" panose="020B0604020202020204" pitchFamily="34" charset="0"/>
              <a:cs typeface="Arial" panose="020B0604020202020204" pitchFamily="34" charset="0"/>
            </a:endParaRPr>
          </a:p>
          <a:p>
            <a:pPr>
              <a:lnSpc>
                <a:spcPct val="120000"/>
              </a:lnSpc>
            </a:pPr>
            <a:r>
              <a:rPr lang="es-ES" sz="1200" dirty="0">
                <a:latin typeface="Arial" panose="020B0604020202020204" pitchFamily="34" charset="0"/>
                <a:cs typeface="Arial" panose="020B0604020202020204" pitchFamily="34" charset="0"/>
              </a:rPr>
              <a:t>Sentencia del TJUE: ZHU-CHEN. </a:t>
            </a:r>
          </a:p>
          <a:p>
            <a:pPr>
              <a:lnSpc>
                <a:spcPct val="120000"/>
              </a:lnSpc>
            </a:pPr>
            <a:endParaRPr lang="es-ES" sz="12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882FC13-AA97-4BF8-8006-787B18EB5605}"/>
              </a:ext>
            </a:extLst>
          </p:cNvPr>
          <p:cNvSpPr txBox="1"/>
          <p:nvPr/>
        </p:nvSpPr>
        <p:spPr>
          <a:xfrm>
            <a:off x="8315003" y="4541433"/>
            <a:ext cx="2662252" cy="1200329"/>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Instrucción SEM 8/2020</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Exigiría medios económicos y cobertura sanitaria.</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Podría perderse como autorización.</a:t>
            </a:r>
          </a:p>
        </p:txBody>
      </p:sp>
      <p:sp>
        <p:nvSpPr>
          <p:cNvPr id="13" name="CuadroTexto 12">
            <a:extLst>
              <a:ext uri="{FF2B5EF4-FFF2-40B4-BE49-F238E27FC236}">
                <a16:creationId xmlns:a16="http://schemas.microsoft.com/office/drawing/2014/main" id="{330B79C1-A1FC-AE41-D5A7-4E4DA1775974}"/>
              </a:ext>
            </a:extLst>
          </p:cNvPr>
          <p:cNvSpPr txBox="1"/>
          <p:nvPr/>
        </p:nvSpPr>
        <p:spPr>
          <a:xfrm>
            <a:off x="4557075" y="2298461"/>
            <a:ext cx="2597597" cy="1069203"/>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Sus requisitos están establecidos de forma reglamentaria.</a:t>
            </a:r>
          </a:p>
          <a:p>
            <a:endParaRPr lang="es-ES" sz="1200" dirty="0">
              <a:latin typeface="Arial" panose="020B0604020202020204" pitchFamily="34" charset="0"/>
              <a:cs typeface="Arial" panose="020B0604020202020204" pitchFamily="34" charset="0"/>
            </a:endParaRPr>
          </a:p>
          <a:p>
            <a:pPr>
              <a:lnSpc>
                <a:spcPct val="120000"/>
              </a:lnSpc>
            </a:pPr>
            <a:r>
              <a:rPr lang="es-ES" sz="1200" dirty="0">
                <a:latin typeface="Arial" panose="020B0604020202020204" pitchFamily="34" charset="0"/>
                <a:cs typeface="Arial" panose="020B0604020202020204" pitchFamily="34" charset="0"/>
              </a:rPr>
              <a:t>Se puede renovar tantas veces como sea necesario.</a:t>
            </a:r>
          </a:p>
        </p:txBody>
      </p:sp>
      <p:sp>
        <p:nvSpPr>
          <p:cNvPr id="14" name="CuadroTexto 13">
            <a:extLst>
              <a:ext uri="{FF2B5EF4-FFF2-40B4-BE49-F238E27FC236}">
                <a16:creationId xmlns:a16="http://schemas.microsoft.com/office/drawing/2014/main" id="{19803B4B-9759-1869-AC3A-44B5AC5D748F}"/>
              </a:ext>
            </a:extLst>
          </p:cNvPr>
          <p:cNvSpPr txBox="1"/>
          <p:nvPr/>
        </p:nvSpPr>
        <p:spPr>
          <a:xfrm>
            <a:off x="8267841" y="2298461"/>
            <a:ext cx="2468289" cy="1844800"/>
          </a:xfrm>
          <a:prstGeom prst="rect">
            <a:avLst/>
          </a:prstGeom>
          <a:noFill/>
          <a:ln>
            <a:noFill/>
          </a:ln>
        </p:spPr>
        <p:txBody>
          <a:bodyPr wrap="square" rtlCol="0">
            <a:spAutoFit/>
          </a:bodyPr>
          <a:lstStyle/>
          <a:p>
            <a:pPr>
              <a:lnSpc>
                <a:spcPct val="120000"/>
              </a:lnSpc>
            </a:pPr>
            <a:r>
              <a:rPr lang="es-ES" sz="1200" dirty="0">
                <a:latin typeface="Arial" panose="020B0604020202020204" pitchFamily="34" charset="0"/>
                <a:cs typeface="Arial" panose="020B0604020202020204" pitchFamily="34" charset="0"/>
              </a:rPr>
              <a:t>Solo se puede solicitar dentro de España.</a:t>
            </a:r>
          </a:p>
          <a:p>
            <a:pPr>
              <a:lnSpc>
                <a:spcPct val="120000"/>
              </a:lnSpc>
            </a:pPr>
            <a:endParaRPr lang="es-ES" sz="1200" dirty="0">
              <a:latin typeface="Arial" panose="020B0604020202020204" pitchFamily="34" charset="0"/>
              <a:cs typeface="Arial" panose="020B0604020202020204" pitchFamily="34" charset="0"/>
            </a:endParaRPr>
          </a:p>
          <a:p>
            <a:pPr>
              <a:lnSpc>
                <a:spcPct val="120000"/>
              </a:lnSpc>
            </a:pPr>
            <a:r>
              <a:rPr lang="es-ES" sz="1200" dirty="0">
                <a:latin typeface="Arial" panose="020B0604020202020204" pitchFamily="34" charset="0"/>
                <a:cs typeface="Arial" panose="020B0604020202020204" pitchFamily="34" charset="0"/>
              </a:rPr>
              <a:t>No da lugar a un permiso permanente.</a:t>
            </a:r>
          </a:p>
          <a:p>
            <a:pPr>
              <a:lnSpc>
                <a:spcPct val="120000"/>
              </a:lnSpc>
            </a:pPr>
            <a:endParaRPr lang="es-ES" sz="1200" dirty="0">
              <a:latin typeface="Arial" panose="020B0604020202020204" pitchFamily="34" charset="0"/>
              <a:cs typeface="Arial" panose="020B0604020202020204" pitchFamily="34" charset="0"/>
            </a:endParaRPr>
          </a:p>
          <a:p>
            <a:pPr>
              <a:lnSpc>
                <a:spcPct val="120000"/>
              </a:lnSpc>
            </a:pPr>
            <a:r>
              <a:rPr lang="es-ES" sz="1200" dirty="0">
                <a:latin typeface="Arial" panose="020B0604020202020204" pitchFamily="34" charset="0"/>
                <a:cs typeface="Arial" panose="020B0604020202020204" pitchFamily="34" charset="0"/>
              </a:rPr>
              <a:t>Debe acreditarse que se carece de antecedentes penales</a:t>
            </a:r>
          </a:p>
        </p:txBody>
      </p:sp>
      <p:sp>
        <p:nvSpPr>
          <p:cNvPr id="15" name="CuadroTexto 14">
            <a:extLst>
              <a:ext uri="{FF2B5EF4-FFF2-40B4-BE49-F238E27FC236}">
                <a16:creationId xmlns:a16="http://schemas.microsoft.com/office/drawing/2014/main" id="{C7269B09-686D-78D6-8337-4FC728BBECBC}"/>
              </a:ext>
            </a:extLst>
          </p:cNvPr>
          <p:cNvSpPr txBox="1"/>
          <p:nvPr/>
        </p:nvSpPr>
        <p:spPr>
          <a:xfrm>
            <a:off x="1283527" y="1617881"/>
            <a:ext cx="3470987" cy="307777"/>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A. Desaparecen</a:t>
            </a:r>
          </a:p>
        </p:txBody>
      </p:sp>
      <p:sp>
        <p:nvSpPr>
          <p:cNvPr id="16" name="CuadroTexto 15">
            <a:extLst>
              <a:ext uri="{FF2B5EF4-FFF2-40B4-BE49-F238E27FC236}">
                <a16:creationId xmlns:a16="http://schemas.microsoft.com/office/drawing/2014/main" id="{0F05F7CB-8E3D-0B79-8C60-6FCF3B9DCAFC}"/>
              </a:ext>
            </a:extLst>
          </p:cNvPr>
          <p:cNvSpPr txBox="1"/>
          <p:nvPr/>
        </p:nvSpPr>
        <p:spPr>
          <a:xfrm>
            <a:off x="8267843" y="1665970"/>
            <a:ext cx="2332653" cy="276999"/>
          </a:xfrm>
          <a:prstGeom prst="rect">
            <a:avLst/>
          </a:prstGeom>
          <a:noFill/>
          <a:ln>
            <a:noFill/>
          </a:ln>
        </p:spPr>
        <p:txBody>
          <a:bodyPr wrap="square" rtlCol="0">
            <a:spAutoFit/>
          </a:bodyPr>
          <a:lstStyle/>
          <a:p>
            <a:r>
              <a:rPr lang="es-ES" sz="1200" dirty="0">
                <a:latin typeface="Arial" panose="020B0604020202020204" pitchFamily="34" charset="0"/>
                <a:cs typeface="Arial" panose="020B0604020202020204" pitchFamily="34" charset="0"/>
              </a:rPr>
              <a:t>No tiene sentido</a:t>
            </a:r>
          </a:p>
        </p:txBody>
      </p:sp>
      <p:sp>
        <p:nvSpPr>
          <p:cNvPr id="4" name="CuadroTexto 3">
            <a:extLst>
              <a:ext uri="{FF2B5EF4-FFF2-40B4-BE49-F238E27FC236}">
                <a16:creationId xmlns:a16="http://schemas.microsoft.com/office/drawing/2014/main" id="{9A1EA301-6970-1000-A057-560F3282F5C5}"/>
              </a:ext>
            </a:extLst>
          </p:cNvPr>
          <p:cNvSpPr txBox="1"/>
          <p:nvPr/>
        </p:nvSpPr>
        <p:spPr>
          <a:xfrm>
            <a:off x="1731019" y="555999"/>
            <a:ext cx="9934508" cy="769441"/>
          </a:xfrm>
          <a:prstGeom prst="rect">
            <a:avLst/>
          </a:prstGeom>
          <a:noFill/>
        </p:spPr>
        <p:txBody>
          <a:bodyPr wrap="square">
            <a:spAutoFit/>
          </a:bodyPr>
          <a:lstStyle/>
          <a:p>
            <a:r>
              <a:rPr lang="es-ES" sz="2200" b="1" dirty="0">
                <a:solidFill>
                  <a:schemeClr val="bg1"/>
                </a:solidFill>
                <a:latin typeface="Arial" panose="020B0604020202020204" pitchFamily="34" charset="0"/>
                <a:cs typeface="Arial" panose="020B0604020202020204" pitchFamily="34" charset="0"/>
              </a:rPr>
              <a:t>Progenitores de menores de edad comunitarios: ¿qué ha ocurrido?</a:t>
            </a:r>
            <a:br>
              <a:rPr lang="es-ES" sz="2200" b="1" i="0" dirty="0">
                <a:solidFill>
                  <a:schemeClr val="bg1"/>
                </a:solidFill>
                <a:effectLst/>
                <a:latin typeface="Arial" panose="020B0604020202020204" pitchFamily="34" charset="0"/>
                <a:cs typeface="Arial" panose="020B0604020202020204" pitchFamily="34" charset="0"/>
              </a:rPr>
            </a:br>
            <a:endParaRPr lang="es-ES" sz="2200" b="1" dirty="0"/>
          </a:p>
        </p:txBody>
      </p:sp>
      <p:pic>
        <p:nvPicPr>
          <p:cNvPr id="7" name="Gráfico 6" descr="Casilla cruzada con relleno sólido">
            <a:extLst>
              <a:ext uri="{FF2B5EF4-FFF2-40B4-BE49-F238E27FC236}">
                <a16:creationId xmlns:a16="http://schemas.microsoft.com/office/drawing/2014/main" id="{BC3620EA-292D-1A03-EE18-E890F4604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1617525"/>
            <a:ext cx="360000" cy="360000"/>
          </a:xfrm>
          <a:prstGeom prst="rect">
            <a:avLst/>
          </a:prstGeom>
        </p:spPr>
      </p:pic>
      <p:pic>
        <p:nvPicPr>
          <p:cNvPr id="17" name="Gráfico 16" descr="Casilla cruzada con relleno sólido">
            <a:extLst>
              <a:ext uri="{FF2B5EF4-FFF2-40B4-BE49-F238E27FC236}">
                <a16:creationId xmlns:a16="http://schemas.microsoft.com/office/drawing/2014/main" id="{B4D2EA80-D9CB-E7F1-960F-6C3FABBA40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2298461"/>
            <a:ext cx="360000" cy="360000"/>
          </a:xfrm>
          <a:prstGeom prst="rect">
            <a:avLst/>
          </a:prstGeom>
        </p:spPr>
      </p:pic>
      <p:pic>
        <p:nvPicPr>
          <p:cNvPr id="18" name="Gráfico 17" descr="Casilla cruzada con relleno sólido">
            <a:extLst>
              <a:ext uri="{FF2B5EF4-FFF2-40B4-BE49-F238E27FC236}">
                <a16:creationId xmlns:a16="http://schemas.microsoft.com/office/drawing/2014/main" id="{CEA98324-7999-ACA0-F8EB-2BDF73370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2923115"/>
            <a:ext cx="360000" cy="360000"/>
          </a:xfrm>
          <a:prstGeom prst="rect">
            <a:avLst/>
          </a:prstGeom>
        </p:spPr>
      </p:pic>
      <p:pic>
        <p:nvPicPr>
          <p:cNvPr id="19" name="Gráfico 18" descr="Casilla cruzada con relleno sólido">
            <a:extLst>
              <a:ext uri="{FF2B5EF4-FFF2-40B4-BE49-F238E27FC236}">
                <a16:creationId xmlns:a16="http://schemas.microsoft.com/office/drawing/2014/main" id="{E8868232-EF7E-F6C7-5ADC-A7D2107AB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3590332"/>
            <a:ext cx="360000" cy="360000"/>
          </a:xfrm>
          <a:prstGeom prst="rect">
            <a:avLst/>
          </a:prstGeom>
        </p:spPr>
      </p:pic>
      <p:pic>
        <p:nvPicPr>
          <p:cNvPr id="21" name="Gráfico 20" descr="Casilla marcada con relleno sólido">
            <a:extLst>
              <a:ext uri="{FF2B5EF4-FFF2-40B4-BE49-F238E27FC236}">
                <a16:creationId xmlns:a16="http://schemas.microsoft.com/office/drawing/2014/main" id="{2955D974-46C9-1E02-025A-2649536B1E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9195" y="2253223"/>
            <a:ext cx="360000" cy="360000"/>
          </a:xfrm>
          <a:prstGeom prst="rect">
            <a:avLst/>
          </a:prstGeom>
        </p:spPr>
      </p:pic>
      <p:pic>
        <p:nvPicPr>
          <p:cNvPr id="23" name="Gráfico 22" descr="Casilla marcada con relleno sólido">
            <a:extLst>
              <a:ext uri="{FF2B5EF4-FFF2-40B4-BE49-F238E27FC236}">
                <a16:creationId xmlns:a16="http://schemas.microsoft.com/office/drawing/2014/main" id="{3189D83C-3D4E-D888-2EC7-18B8D3EF6D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9195" y="2814941"/>
            <a:ext cx="360000" cy="360000"/>
          </a:xfrm>
          <a:prstGeom prst="rect">
            <a:avLst/>
          </a:prstGeom>
        </p:spPr>
      </p:pic>
      <p:pic>
        <p:nvPicPr>
          <p:cNvPr id="24" name="Gráfico 23" descr="Casilla marcada con relleno sólido">
            <a:extLst>
              <a:ext uri="{FF2B5EF4-FFF2-40B4-BE49-F238E27FC236}">
                <a16:creationId xmlns:a16="http://schemas.microsoft.com/office/drawing/2014/main" id="{581D7E6A-1F2B-AD7F-12D8-2EDB137C3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9195" y="4500854"/>
            <a:ext cx="360000" cy="360000"/>
          </a:xfrm>
          <a:prstGeom prst="rect">
            <a:avLst/>
          </a:prstGeom>
        </p:spPr>
      </p:pic>
      <p:pic>
        <p:nvPicPr>
          <p:cNvPr id="25" name="Gráfico 24" descr="Casilla marcada con relleno sólido">
            <a:extLst>
              <a:ext uri="{FF2B5EF4-FFF2-40B4-BE49-F238E27FC236}">
                <a16:creationId xmlns:a16="http://schemas.microsoft.com/office/drawing/2014/main" id="{36927F56-5739-EE09-1520-8FE9EC580A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9195" y="5180730"/>
            <a:ext cx="360000" cy="360000"/>
          </a:xfrm>
          <a:prstGeom prst="rect">
            <a:avLst/>
          </a:prstGeom>
        </p:spPr>
      </p:pic>
      <p:pic>
        <p:nvPicPr>
          <p:cNvPr id="26" name="Gráfico 25" descr="Casilla cruzada con relleno sólido">
            <a:extLst>
              <a:ext uri="{FF2B5EF4-FFF2-40B4-BE49-F238E27FC236}">
                <a16:creationId xmlns:a16="http://schemas.microsoft.com/office/drawing/2014/main" id="{A57DDA20-DFB9-D373-497D-69E4D96F64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4503247"/>
            <a:ext cx="360000" cy="360000"/>
          </a:xfrm>
          <a:prstGeom prst="rect">
            <a:avLst/>
          </a:prstGeom>
        </p:spPr>
      </p:pic>
      <p:pic>
        <p:nvPicPr>
          <p:cNvPr id="27" name="Gráfico 26" descr="Casilla cruzada con relleno sólido">
            <a:extLst>
              <a:ext uri="{FF2B5EF4-FFF2-40B4-BE49-F238E27FC236}">
                <a16:creationId xmlns:a16="http://schemas.microsoft.com/office/drawing/2014/main" id="{5824116F-14BC-892B-9FB6-B4F0E555E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4867019"/>
            <a:ext cx="360000" cy="360000"/>
          </a:xfrm>
          <a:prstGeom prst="rect">
            <a:avLst/>
          </a:prstGeom>
        </p:spPr>
      </p:pic>
      <p:pic>
        <p:nvPicPr>
          <p:cNvPr id="28" name="Gráfico 27" descr="Casilla cruzada con relleno sólido">
            <a:extLst>
              <a:ext uri="{FF2B5EF4-FFF2-40B4-BE49-F238E27FC236}">
                <a16:creationId xmlns:a16="http://schemas.microsoft.com/office/drawing/2014/main" id="{06175F77-AEB6-490A-F0E9-401D0AF99A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6877" y="5375293"/>
            <a:ext cx="360000" cy="360000"/>
          </a:xfrm>
          <a:prstGeom prst="rect">
            <a:avLst/>
          </a:prstGeom>
        </p:spPr>
      </p:pic>
    </p:spTree>
    <p:extLst>
      <p:ext uri="{BB962C8B-B14F-4D97-AF65-F5344CB8AC3E}">
        <p14:creationId xmlns:p14="http://schemas.microsoft.com/office/powerpoint/2010/main" val="400228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2ECB3BF-25BE-69CD-017C-59ABF4E8F6C6}"/>
              </a:ext>
            </a:extLst>
          </p:cNvPr>
          <p:cNvSpPr>
            <a:spLocks noGrp="1"/>
          </p:cNvSpPr>
          <p:nvPr>
            <p:ph type="body" sz="quarter" idx="10"/>
          </p:nvPr>
        </p:nvSpPr>
        <p:spPr/>
        <p:txBody>
          <a:bodyPr>
            <a:normAutofit/>
          </a:bodyPr>
          <a:lstStyle/>
          <a:p>
            <a:pPr algn="ctr"/>
            <a:r>
              <a:rPr lang="es-ES" sz="4000" dirty="0"/>
              <a:t>3</a:t>
            </a:r>
          </a:p>
        </p:txBody>
      </p:sp>
      <p:sp>
        <p:nvSpPr>
          <p:cNvPr id="3" name="CuadroTexto 3">
            <a:extLst>
              <a:ext uri="{FF2B5EF4-FFF2-40B4-BE49-F238E27FC236}">
                <a16:creationId xmlns:a16="http://schemas.microsoft.com/office/drawing/2014/main" id="{05E43FA0-5607-94B5-A48D-A4EC4E0618FA}"/>
              </a:ext>
            </a:extLst>
          </p:cNvPr>
          <p:cNvSpPr txBox="1"/>
          <p:nvPr/>
        </p:nvSpPr>
        <p:spPr>
          <a:xfrm>
            <a:off x="1888926" y="1911690"/>
            <a:ext cx="7051874"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dirty="0">
                <a:solidFill>
                  <a:srgbClr val="861236"/>
                </a:solidFill>
                <a:latin typeface="Arial" panose="020B0604020202020204" pitchFamily="34" charset="0"/>
                <a:cs typeface="Arial" panose="020B0604020202020204" pitchFamily="34" charset="0"/>
              </a:rPr>
              <a:t>No siempre uno está conforme con la familia que le ha tocado.</a:t>
            </a:r>
          </a:p>
          <a:p>
            <a:pPr algn="ctr"/>
            <a:r>
              <a:rPr lang="es-ES" sz="1600" dirty="0">
                <a:solidFill>
                  <a:srgbClr val="861236"/>
                </a:solidFill>
                <a:latin typeface="Arial" panose="020B0604020202020204" pitchFamily="34" charset="0"/>
                <a:cs typeface="Arial" panose="020B0604020202020204" pitchFamily="34" charset="0"/>
              </a:rPr>
              <a:t>Ni es sencillo liberarse de la influencia que proyecta ese parentesco.</a:t>
            </a:r>
          </a:p>
        </p:txBody>
      </p:sp>
      <p:pic>
        <p:nvPicPr>
          <p:cNvPr id="4" name="Imagen 3">
            <a:extLst>
              <a:ext uri="{FF2B5EF4-FFF2-40B4-BE49-F238E27FC236}">
                <a16:creationId xmlns:a16="http://schemas.microsoft.com/office/drawing/2014/main" id="{1ACBC165-D833-3547-FB6D-41DD7EF71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546" y="1598149"/>
            <a:ext cx="1988598" cy="1387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1F159567-AE22-AC22-B950-FE174B9CACDB}"/>
              </a:ext>
            </a:extLst>
          </p:cNvPr>
          <p:cNvSpPr txBox="1"/>
          <p:nvPr/>
        </p:nvSpPr>
        <p:spPr>
          <a:xfrm>
            <a:off x="1731018" y="555999"/>
            <a:ext cx="1005458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Modificar un permiso como familiar de comunitario sin disolver el vínculo</a:t>
            </a:r>
          </a:p>
        </p:txBody>
      </p:sp>
      <p:sp>
        <p:nvSpPr>
          <p:cNvPr id="6" name="CuadroTexto 3">
            <a:extLst>
              <a:ext uri="{FF2B5EF4-FFF2-40B4-BE49-F238E27FC236}">
                <a16:creationId xmlns:a16="http://schemas.microsoft.com/office/drawing/2014/main" id="{2769EC0C-B4F8-C5F0-FD8F-19FC8372213B}"/>
              </a:ext>
            </a:extLst>
          </p:cNvPr>
          <p:cNvSpPr txBox="1"/>
          <p:nvPr/>
        </p:nvSpPr>
        <p:spPr>
          <a:xfrm>
            <a:off x="406489" y="2879369"/>
            <a:ext cx="7850819"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1500" dirty="0">
                <a:latin typeface="Arial" panose="020B0604020202020204" pitchFamily="34" charset="0"/>
                <a:cs typeface="Arial" panose="020B0604020202020204" pitchFamily="34" charset="0"/>
              </a:rPr>
              <a:t>En todo permiso de familiar de comunitario se incluyen los datos del comunitario que está en el origen de la solicitud. Y hay quien no se siente cómodo en esa situación. </a:t>
            </a:r>
          </a:p>
        </p:txBody>
      </p:sp>
      <p:sp>
        <p:nvSpPr>
          <p:cNvPr id="7" name="CuadroTexto 3">
            <a:extLst>
              <a:ext uri="{FF2B5EF4-FFF2-40B4-BE49-F238E27FC236}">
                <a16:creationId xmlns:a16="http://schemas.microsoft.com/office/drawing/2014/main" id="{2E6742DB-8F19-25FC-8EA0-FF5B6412C343}"/>
              </a:ext>
            </a:extLst>
          </p:cNvPr>
          <p:cNvSpPr txBox="1"/>
          <p:nvPr/>
        </p:nvSpPr>
        <p:spPr>
          <a:xfrm>
            <a:off x="406489" y="3645845"/>
            <a:ext cx="11379110" cy="240065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600"/>
              </a:spcBef>
            </a:pPr>
            <a:r>
              <a:rPr lang="es-ES" sz="1500" b="1" dirty="0">
                <a:solidFill>
                  <a:srgbClr val="861236"/>
                </a:solidFill>
                <a:latin typeface="Arial" panose="020B0604020202020204" pitchFamily="34" charset="0"/>
                <a:cs typeface="Arial" panose="020B0604020202020204" pitchFamily="34" charset="0"/>
              </a:rPr>
              <a:t>Real Decreto 240/2007 Régimen comunitario .-  </a:t>
            </a:r>
            <a:r>
              <a:rPr lang="es-ES" sz="1500" b="1" i="0" dirty="0">
                <a:solidFill>
                  <a:srgbClr val="861236"/>
                </a:solidFill>
                <a:effectLst/>
                <a:latin typeface="Arial" panose="020B0604020202020204" pitchFamily="34" charset="0"/>
                <a:cs typeface="Arial" panose="020B0604020202020204" pitchFamily="34" charset="0"/>
              </a:rPr>
              <a:t>Artículo 3. Derechos.</a:t>
            </a:r>
          </a:p>
          <a:p>
            <a:pPr algn="l">
              <a:spcBef>
                <a:spcPts val="600"/>
              </a:spcBef>
            </a:pPr>
            <a:r>
              <a:rPr lang="es-ES" sz="1500" b="0" i="0" dirty="0">
                <a:solidFill>
                  <a:srgbClr val="000000"/>
                </a:solidFill>
                <a:effectLst/>
                <a:latin typeface="Arial" panose="020B0604020202020204" pitchFamily="34" charset="0"/>
                <a:cs typeface="Arial" panose="020B0604020202020204" pitchFamily="34" charset="0"/>
              </a:rPr>
              <a:t>En caso de finalización de la situación de familiar a cargo y eventual cesación en la condición de familiar de ciudadano de la Unión, será aplicable el artículo 200.3 del Reglamento de la Ley Orgánica 4/2000.</a:t>
            </a:r>
          </a:p>
          <a:p>
            <a:pPr algn="l"/>
            <a:endParaRPr lang="es-ES" sz="1500" b="0" i="0" dirty="0">
              <a:solidFill>
                <a:srgbClr val="000000"/>
              </a:solidFill>
              <a:effectLst/>
              <a:latin typeface="Arial" panose="020B0604020202020204" pitchFamily="34" charset="0"/>
              <a:cs typeface="Arial" panose="020B0604020202020204" pitchFamily="34" charset="0"/>
            </a:endParaRPr>
          </a:p>
          <a:p>
            <a:pPr algn="l">
              <a:spcBef>
                <a:spcPts val="600"/>
              </a:spcBef>
            </a:pPr>
            <a:r>
              <a:rPr lang="es-ES" sz="1500" b="1" dirty="0">
                <a:solidFill>
                  <a:srgbClr val="861236"/>
                </a:solidFill>
                <a:latin typeface="Arial" panose="020B0604020202020204" pitchFamily="34" charset="0"/>
                <a:cs typeface="Arial" panose="020B0604020202020204" pitchFamily="34" charset="0"/>
              </a:rPr>
              <a:t>Real Decreto 557/2011 Reglamento de extranjería .-  Artículo 200.3 </a:t>
            </a:r>
            <a:endParaRPr lang="es-ES" sz="1500" b="1" i="0" dirty="0">
              <a:solidFill>
                <a:srgbClr val="861236"/>
              </a:solidFill>
              <a:effectLst/>
              <a:latin typeface="Arial" panose="020B0604020202020204" pitchFamily="34" charset="0"/>
              <a:cs typeface="Arial" panose="020B0604020202020204" pitchFamily="34" charset="0"/>
            </a:endParaRPr>
          </a:p>
          <a:p>
            <a:pPr algn="just">
              <a:spcBef>
                <a:spcPts val="600"/>
              </a:spcBef>
            </a:pPr>
            <a:r>
              <a:rPr lang="es-ES" sz="1500" b="0" i="0" dirty="0">
                <a:solidFill>
                  <a:srgbClr val="000000"/>
                </a:solidFill>
                <a:effectLst/>
                <a:latin typeface="Arial" panose="020B0604020202020204" pitchFamily="34" charset="0"/>
                <a:cs typeface="Arial" panose="020B0604020202020204" pitchFamily="34" charset="0"/>
              </a:rPr>
              <a:t>3. Los extranjeros titulares de un certificado de registro como ciudadano comunitario o de una Tarjeta de residencia de familiar de un ciudadano de la Unión, cuando hayan cesado en tal condición, podrán obtener, </a:t>
            </a:r>
            <a:r>
              <a:rPr lang="es-ES" sz="1500" b="1" i="0" dirty="0">
                <a:solidFill>
                  <a:srgbClr val="000000"/>
                </a:solidFill>
                <a:effectLst/>
                <a:latin typeface="Arial" panose="020B0604020202020204" pitchFamily="34" charset="0"/>
                <a:cs typeface="Arial" panose="020B0604020202020204" pitchFamily="34" charset="0"/>
              </a:rPr>
              <a:t>si cumplen los requisitos establecidos al efecto</a:t>
            </a:r>
            <a:r>
              <a:rPr lang="es-ES" sz="1500" b="0" i="0" dirty="0">
                <a:solidFill>
                  <a:srgbClr val="000000"/>
                </a:solidFill>
                <a:effectLst/>
                <a:latin typeface="Arial" panose="020B0604020202020204" pitchFamily="34" charset="0"/>
                <a:cs typeface="Arial" panose="020B0604020202020204" pitchFamily="34" charset="0"/>
              </a:rPr>
              <a:t>, a excepción del visado, una autorización de residencia no lucrativa o de residencia y trabajo por cuenta ajena, del tiempo que corresponda, en función de la duración de la documentación de la que fuera titular.</a:t>
            </a:r>
            <a:endParaRPr lang="es-E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0657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1696</Words>
  <Application>Microsoft Office PowerPoint</Application>
  <PresentationFormat>Panorámica</PresentationFormat>
  <Paragraphs>173</Paragraphs>
  <Slides>17</Slides>
  <Notes>0</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Rounded MT Bold</vt:lpstr>
      <vt:lpstr>Calibri</vt:lpstr>
      <vt:lpstr>Calibri Light</vt:lpstr>
      <vt:lpstr>Wingdings</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Calvo</dc:creator>
  <cp:lastModifiedBy>Laura Calvo</cp:lastModifiedBy>
  <cp:revision>29</cp:revision>
  <dcterms:created xsi:type="dcterms:W3CDTF">2022-10-11T07:25:51Z</dcterms:created>
  <dcterms:modified xsi:type="dcterms:W3CDTF">2022-12-01T13:02:15Z</dcterms:modified>
</cp:coreProperties>
</file>