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</p:embeddedFont>
    <p:embeddedFont>
      <p:font typeface="Lato Bold" panose="020B0604020202020204" charset="0"/>
      <p:regular r:id="rId17"/>
    </p:embeddedFont>
    <p:embeddedFont>
      <p:font typeface="Montserrat Classic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Montserrat Light" panose="020B0604020202020204" charset="0"/>
      <p:regular r:id="rId20"/>
    </p:embeddedFont>
    <p:embeddedFont>
      <p:font typeface="Playfair Display Italics" panose="020B0604020202020204" charset="0"/>
      <p:regular r:id="rId21"/>
    </p:embeddedFont>
    <p:embeddedFont>
      <p:font typeface="Raleway" panose="020B0604020202020204" charset="0"/>
      <p:regular r:id="rId22"/>
    </p:embeddedFont>
    <p:embeddedFont>
      <p:font typeface="Raleway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72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833657" y="-889236"/>
            <a:ext cx="8125271" cy="12915892"/>
          </a:xfrm>
          <a:prstGeom prst="rect">
            <a:avLst/>
          </a:prstGeom>
          <a:solidFill>
            <a:srgbClr val="861236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3619551" y="-778313"/>
            <a:ext cx="30601" cy="323855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731520" y="1066291"/>
            <a:ext cx="4241445" cy="122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535" spc="353">
                <a:solidFill>
                  <a:srgbClr val="F8FBFD"/>
                </a:solidFill>
                <a:latin typeface="Montserrat Classic"/>
              </a:rPr>
              <a:t>GESTORÍA MARTÍNEZ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0616" y="2670407"/>
            <a:ext cx="4953223" cy="3502302"/>
            <a:chOff x="0" y="0"/>
            <a:chExt cx="6604298" cy="4669736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0"/>
              <a:ext cx="6604298" cy="249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4799">
                  <a:solidFill>
                    <a:srgbClr val="F8FBFD"/>
                  </a:solidFill>
                  <a:latin typeface="Montserrat Classic Bold"/>
                </a:rPr>
                <a:t>TUS GESTORES DE CONFIANZA EN #MADRID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" y="2837972"/>
              <a:ext cx="6096285" cy="183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spc="16">
                  <a:solidFill>
                    <a:srgbClr val="F8FBFD"/>
                  </a:solidFill>
                  <a:latin typeface="Montserrat Classic"/>
                </a:rPr>
                <a:t>Somos especialistas en el asesoramiento a empresas, autónomos y particulares en todas sus gestiones con la administración.</a:t>
              </a:r>
            </a:p>
            <a:p>
              <a:pPr>
                <a:lnSpc>
                  <a:spcPts val="2240"/>
                </a:lnSpc>
              </a:pPr>
              <a:r>
                <a:rPr lang="en-US" sz="1600" spc="16">
                  <a:solidFill>
                    <a:srgbClr val="F8FBFD"/>
                  </a:solidFill>
                  <a:latin typeface="Montserrat Classic"/>
                </a:rPr>
                <a:t>Haznos llegar tu consulta a </a:t>
              </a:r>
              <a:r>
                <a:rPr lang="en-US" sz="1600" spc="16">
                  <a:solidFill>
                    <a:srgbClr val="97BCC7"/>
                  </a:solidFill>
                  <a:latin typeface="Montserrat Classic"/>
                </a:rPr>
                <a:t>gamtz@gestores.net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2700000">
            <a:off x="6865928" y="5695925"/>
            <a:ext cx="3794866" cy="3238550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5278" y="6005597"/>
            <a:ext cx="1156165" cy="11561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607073" y="6536055"/>
            <a:ext cx="495322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8FBFD"/>
                </a:solidFill>
                <a:latin typeface="Lato"/>
              </a:rPr>
              <a:t>#MiPrimerTweet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75976" y="5646240"/>
            <a:ext cx="4574770" cy="28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7"/>
              </a:lnSpc>
              <a:spcBef>
                <a:spcPct val="0"/>
              </a:spcBef>
            </a:pPr>
            <a:r>
              <a:rPr lang="en-US" sz="1662">
                <a:solidFill>
                  <a:srgbClr val="F8FBFD"/>
                </a:solidFill>
                <a:latin typeface="Lato Bold"/>
              </a:rPr>
              <a:t>Cerca de ti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8167" y="364467"/>
            <a:ext cx="1182597" cy="15560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t="19316" b="19316"/>
          <a:stretch>
            <a:fillRect/>
          </a:stretch>
        </p:blipFill>
        <p:spPr>
          <a:xfrm>
            <a:off x="-152400" y="784980"/>
            <a:ext cx="7508659" cy="68774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3431878" y="-3663072"/>
            <a:ext cx="7170640" cy="11681922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4" name="AutoShape 4"/>
          <p:cNvSpPr/>
          <p:nvPr/>
        </p:nvSpPr>
        <p:spPr>
          <a:xfrm rot="-2700000">
            <a:off x="-534759" y="-1094679"/>
            <a:ext cx="2189786" cy="2189358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700000">
            <a:off x="530408" y="268527"/>
            <a:ext cx="3554939" cy="26798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6" name="AutoShape 6"/>
          <p:cNvSpPr/>
          <p:nvPr/>
        </p:nvSpPr>
        <p:spPr>
          <a:xfrm rot="-2700000">
            <a:off x="9876631" y="6493068"/>
            <a:ext cx="23417" cy="190947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7" name="TextBox 7"/>
          <p:cNvSpPr txBox="1"/>
          <p:nvPr/>
        </p:nvSpPr>
        <p:spPr>
          <a:xfrm>
            <a:off x="731520" y="5366589"/>
            <a:ext cx="3152716" cy="130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0"/>
              </a:lnSpc>
            </a:pPr>
            <a:r>
              <a:rPr lang="en-US" sz="4300" spc="-42">
                <a:solidFill>
                  <a:srgbClr val="F8FBFD"/>
                </a:solidFill>
                <a:latin typeface="Montserrat Classic Bold"/>
              </a:rPr>
              <a:t>Nuestros servicios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63199" y="731520"/>
            <a:ext cx="5041761" cy="4112468"/>
            <a:chOff x="0" y="0"/>
            <a:chExt cx="6722348" cy="54832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6722348" cy="913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ASESORAMIENTO DE EMPRESAS Y AUTÓNOMOS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97824"/>
              <a:ext cx="6722348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TRÁFICO Y TRANSPORTE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042473"/>
              <a:ext cx="6722348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MARCAS, PATENTES Y DOMINIOS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79808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 dirty="0" err="1">
                  <a:solidFill>
                    <a:srgbClr val="F8FBFD"/>
                  </a:solidFill>
                  <a:latin typeface="Montserrat Light"/>
                </a:rPr>
                <a:t>Creación</a:t>
              </a:r>
              <a:r>
                <a:rPr lang="en-US" sz="1800" spc="18" dirty="0">
                  <a:solidFill>
                    <a:srgbClr val="F8FBFD"/>
                  </a:solidFill>
                  <a:latin typeface="Montserrat Light"/>
                </a:rPr>
                <a:t> de </a:t>
              </a:r>
              <a:r>
                <a:rPr lang="en-US" sz="1800" spc="18" dirty="0" err="1">
                  <a:solidFill>
                    <a:srgbClr val="F8FBFD"/>
                  </a:solidFill>
                  <a:latin typeface="Montserrat Light"/>
                </a:rPr>
                <a:t>empresas</a:t>
              </a:r>
              <a:r>
                <a:rPr lang="en-US" sz="1800" spc="18" dirty="0">
                  <a:solidFill>
                    <a:srgbClr val="F8FBFD"/>
                  </a:solidFill>
                  <a:latin typeface="Montserrat Light"/>
                </a:rPr>
                <a:t>, </a:t>
              </a:r>
              <a:r>
                <a:rPr lang="en-US" sz="1800" spc="18" dirty="0" err="1">
                  <a:solidFill>
                    <a:srgbClr val="F8FBFD"/>
                  </a:solidFill>
                  <a:latin typeface="Montserrat Light"/>
                </a:rPr>
                <a:t>impuestos</a:t>
              </a:r>
              <a:r>
                <a:rPr lang="en-US" sz="1800" spc="18" dirty="0">
                  <a:solidFill>
                    <a:srgbClr val="F8FBFD"/>
                  </a:solidFill>
                  <a:latin typeface="Montserrat Light"/>
                </a:rPr>
                <a:t>, </a:t>
              </a:r>
              <a:r>
                <a:rPr lang="en-US" sz="1800" spc="18" dirty="0" err="1">
                  <a:solidFill>
                    <a:srgbClr val="F8FBFD"/>
                  </a:solidFill>
                  <a:latin typeface="Montserrat Light"/>
                </a:rPr>
                <a:t>seguridad</a:t>
              </a:r>
              <a:r>
                <a:rPr lang="en-US" sz="1800" spc="18" dirty="0">
                  <a:solidFill>
                    <a:srgbClr val="F8FBFD"/>
                  </a:solidFill>
                  <a:latin typeface="Montserrat Light"/>
                </a:rPr>
                <a:t> social.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778069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Transferencias, permiso de conducir, matriculas, reservas de dominio.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603181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Registro de marcas. gestión de patentes, registro de dominios.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07036" y="5184661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BFD"/>
                </a:solidFill>
                <a:latin typeface="Lato"/>
              </a:rPr>
              <a:t>Y MUCHO MÁS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27835" y="5668277"/>
            <a:ext cx="1311624" cy="4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C/ Pescadito, 16</a:t>
            </a:r>
          </a:p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28001 Madrid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9606" y="5706377"/>
            <a:ext cx="410971" cy="41097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27835" y="6333040"/>
            <a:ext cx="1311624" cy="23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91 897 879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25709" y="6198741"/>
            <a:ext cx="364868" cy="3648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17198" y="6666751"/>
            <a:ext cx="373380" cy="37338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7527835" y="6732270"/>
            <a:ext cx="1699111" cy="23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www.gestoriamt.com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03699" y="5366589"/>
            <a:ext cx="1293486" cy="1701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t="19316" b="19316"/>
          <a:stretch>
            <a:fillRect/>
          </a:stretch>
        </p:blipFill>
        <p:spPr>
          <a:xfrm>
            <a:off x="-152400" y="784980"/>
            <a:ext cx="7508659" cy="68774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3431878" y="-3663072"/>
            <a:ext cx="7170640" cy="11681922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4" name="AutoShape 4"/>
          <p:cNvSpPr/>
          <p:nvPr/>
        </p:nvSpPr>
        <p:spPr>
          <a:xfrm rot="-2700000">
            <a:off x="-534759" y="-1094679"/>
            <a:ext cx="2189786" cy="2189358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700000">
            <a:off x="530408" y="268527"/>
            <a:ext cx="3554939" cy="26798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6" name="AutoShape 6"/>
          <p:cNvSpPr/>
          <p:nvPr/>
        </p:nvSpPr>
        <p:spPr>
          <a:xfrm rot="-2700000">
            <a:off x="9876631" y="6493068"/>
            <a:ext cx="23417" cy="190947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7" name="TextBox 7"/>
          <p:cNvSpPr txBox="1"/>
          <p:nvPr/>
        </p:nvSpPr>
        <p:spPr>
          <a:xfrm>
            <a:off x="884167" y="5452241"/>
            <a:ext cx="2214346" cy="92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4"/>
              </a:lnSpc>
            </a:pPr>
            <a:r>
              <a:rPr lang="en-US" sz="3020" spc="-30">
                <a:solidFill>
                  <a:srgbClr val="861236"/>
                </a:solidFill>
                <a:latin typeface="Montserrat Classic Bold"/>
              </a:rPr>
              <a:t>Nuestros servicios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63199" y="731520"/>
            <a:ext cx="5041761" cy="4112468"/>
            <a:chOff x="0" y="0"/>
            <a:chExt cx="6722348" cy="54832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6722348" cy="913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ASESORAMIENTO DE EMPRESAS Y AUTÓNOMOS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97824"/>
              <a:ext cx="6722348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TRÁFICO Y TRANSPORTE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042473"/>
              <a:ext cx="6722348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MARCAS, PATENTES Y DOMINIOS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79808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Creación de empresas, impuestos, seguridad social.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778069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Transferencias, permiso de conducir, matriculas, reservas de dominio.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603181"/>
              <a:ext cx="672234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Registro de marcasGestión de patentesRegistro de dominios.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07036" y="5184661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BFD"/>
                </a:solidFill>
                <a:latin typeface="Lato"/>
              </a:rPr>
              <a:t>Y MUCHO MÁS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7164" y="5142913"/>
            <a:ext cx="1293486" cy="17019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1692" y="5629757"/>
            <a:ext cx="1490388" cy="149038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13714" y="3842751"/>
            <a:ext cx="3152716" cy="130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0"/>
              </a:lnSpc>
            </a:pPr>
            <a:r>
              <a:rPr lang="en-US" sz="4300" spc="-42">
                <a:solidFill>
                  <a:srgbClr val="F8FBFD"/>
                </a:solidFill>
                <a:latin typeface="Montserrat Classic Bold"/>
              </a:rPr>
              <a:t>Gestoría Martínez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8188" y="1935749"/>
            <a:ext cx="4468763" cy="55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55"/>
              </a:lnSpc>
            </a:pPr>
            <a:r>
              <a:rPr lang="en-US" sz="3629" spc="-36">
                <a:solidFill>
                  <a:srgbClr val="F8FBFD"/>
                </a:solidFill>
                <a:latin typeface="Montserrat Classic Bold"/>
              </a:rPr>
              <a:t>Dónde estamos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1520" y="3877584"/>
            <a:ext cx="6304062" cy="2706096"/>
            <a:chOff x="0" y="0"/>
            <a:chExt cx="8405416" cy="3608128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8405416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DIRECCIÓN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77466"/>
              <a:ext cx="8405416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CORREO ELECTRÓNICO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02557"/>
              <a:ext cx="8405416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TELÉFONO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35036"/>
              <a:ext cx="8405416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Calle pescadito, 16. 28006 Madrid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60127"/>
              <a:ext cx="8405416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gestormtnez@gestores.net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85218"/>
              <a:ext cx="8405416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91 123 123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-2700000">
            <a:off x="151555" y="-1094679"/>
            <a:ext cx="2189786" cy="2189358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11" name="AutoShape 11"/>
          <p:cNvSpPr/>
          <p:nvPr/>
        </p:nvSpPr>
        <p:spPr>
          <a:xfrm rot="-2700000">
            <a:off x="1244439" y="217741"/>
            <a:ext cx="3554939" cy="26798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12" name="AutoShape 12"/>
          <p:cNvSpPr/>
          <p:nvPr/>
        </p:nvSpPr>
        <p:spPr>
          <a:xfrm rot="-2700000">
            <a:off x="9180201" y="5818999"/>
            <a:ext cx="23417" cy="1909472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13" name="AutoShape 13"/>
          <p:cNvSpPr/>
          <p:nvPr/>
        </p:nvSpPr>
        <p:spPr>
          <a:xfrm rot="-2700000">
            <a:off x="8924097" y="4840774"/>
            <a:ext cx="1902383" cy="190201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14" name="TextBox 14"/>
          <p:cNvSpPr txBox="1"/>
          <p:nvPr/>
        </p:nvSpPr>
        <p:spPr>
          <a:xfrm>
            <a:off x="3768679" y="531548"/>
            <a:ext cx="5253401" cy="65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20"/>
              </a:lnSpc>
            </a:pPr>
            <a:r>
              <a:rPr lang="en-US" sz="4266" spc="-42">
                <a:solidFill>
                  <a:srgbClr val="F8FBFD"/>
                </a:solidFill>
                <a:latin typeface="Montserrat Classic Bold"/>
              </a:rPr>
              <a:t>Gestoría Martínez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8778" y="1337521"/>
            <a:ext cx="6941627" cy="4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 spc="-28">
                <a:solidFill>
                  <a:srgbClr val="F8FBFD"/>
                </a:solidFill>
                <a:latin typeface="Montserrat Classic Bold"/>
              </a:rPr>
              <a:t>Tu Gestoría de confianza en Madrid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9502" y="1548261"/>
            <a:ext cx="5852160" cy="58521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4710" y="2488735"/>
            <a:ext cx="1246214" cy="163975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338778" y="6536055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BFD"/>
                </a:solidFill>
                <a:latin typeface="Lato Bold"/>
              </a:rPr>
              <a:t>Descubre todo lo que podemos hacer por ti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07729" y="6090356"/>
            <a:ext cx="1013799" cy="1013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3714" y="1022994"/>
            <a:ext cx="6679407" cy="39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8"/>
              </a:lnSpc>
            </a:pPr>
            <a:r>
              <a:rPr lang="en-US" sz="2607" spc="-26">
                <a:solidFill>
                  <a:srgbClr val="F8FBFD"/>
                </a:solidFill>
                <a:latin typeface="Montserrat Classic Bold"/>
              </a:rPr>
              <a:t>Conoce a nuestro equipo</a:t>
            </a:r>
          </a:p>
        </p:txBody>
      </p:sp>
      <p:sp>
        <p:nvSpPr>
          <p:cNvPr id="3" name="AutoShape 3"/>
          <p:cNvSpPr/>
          <p:nvPr/>
        </p:nvSpPr>
        <p:spPr>
          <a:xfrm rot="-2700000">
            <a:off x="603758" y="6489556"/>
            <a:ext cx="1816139" cy="1815784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4" name="AutoShape 4"/>
          <p:cNvSpPr/>
          <p:nvPr/>
        </p:nvSpPr>
        <p:spPr>
          <a:xfrm rot="-2700000">
            <a:off x="-1844000" y="7366305"/>
            <a:ext cx="3554939" cy="26798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>
            <a:off x="3445697" y="1543486"/>
            <a:ext cx="25400" cy="4429588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495" r="10495"/>
          <a:stretch>
            <a:fillRect/>
          </a:stretch>
        </p:blipFill>
        <p:spPr>
          <a:xfrm>
            <a:off x="813714" y="1842370"/>
            <a:ext cx="2288171" cy="19331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7529" b="7529"/>
          <a:stretch>
            <a:fillRect/>
          </a:stretch>
        </p:blipFill>
        <p:spPr>
          <a:xfrm>
            <a:off x="6816103" y="1811824"/>
            <a:ext cx="2288171" cy="194602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3714" y="4129287"/>
            <a:ext cx="2281403" cy="1853554"/>
            <a:chOff x="0" y="0"/>
            <a:chExt cx="3041871" cy="24714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3041871" cy="1380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JOSÉ RAMÓM GARCÍA FERNÁNDEZ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91296"/>
              <a:ext cx="3041871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Abogado y gestor Administrativo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7594" b="7594"/>
          <a:stretch>
            <a:fillRect/>
          </a:stretch>
        </p:blipFill>
        <p:spPr>
          <a:xfrm>
            <a:off x="3814909" y="1811824"/>
            <a:ext cx="2288171" cy="194064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652432" y="4129287"/>
            <a:ext cx="2563212" cy="1853554"/>
            <a:chOff x="0" y="0"/>
            <a:chExt cx="3417616" cy="247140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3417616" cy="1380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ISABEL DOMINGUEZ MUNAIZ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91296"/>
              <a:ext cx="3417616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Economista y gestora administrativa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16103" y="4129287"/>
            <a:ext cx="2281403" cy="1853554"/>
            <a:chOff x="0" y="0"/>
            <a:chExt cx="3041871" cy="247140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3041871" cy="1380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140">
                  <a:solidFill>
                    <a:srgbClr val="F8FBFD"/>
                  </a:solidFill>
                  <a:latin typeface="Montserrat Classic"/>
                </a:rPr>
                <a:t>CONSUELO DOMINGUEZ PEREZ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91296"/>
              <a:ext cx="3041871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Abogada y gestora administrativa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6446891" y="1543486"/>
            <a:ext cx="25400" cy="4429588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0573" y="6449378"/>
            <a:ext cx="603843" cy="79453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63555" y="6076781"/>
            <a:ext cx="1013799" cy="101379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731520" y="363388"/>
            <a:ext cx="7793074" cy="65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4266" spc="-42">
                <a:solidFill>
                  <a:srgbClr val="F8FBFD"/>
                </a:solidFill>
                <a:latin typeface="Montserrat Classic Bold"/>
              </a:rPr>
              <a:t>Gestoría martínez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10332" y="6401753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BFD"/>
                </a:solidFill>
                <a:latin typeface="Lato Bold"/>
              </a:rPr>
              <a:t>Descubre todo lo que podemos hacer por 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7178522" y="-1076302"/>
            <a:ext cx="1816139" cy="1815784"/>
          </a:xfrm>
          <a:prstGeom prst="rect">
            <a:avLst/>
          </a:prstGeom>
          <a:solidFill>
            <a:srgbClr val="515453"/>
          </a:solidFill>
        </p:spPr>
      </p:sp>
      <p:grpSp>
        <p:nvGrpSpPr>
          <p:cNvPr id="3" name="Group 3"/>
          <p:cNvGrpSpPr/>
          <p:nvPr/>
        </p:nvGrpSpPr>
        <p:grpSpPr>
          <a:xfrm>
            <a:off x="191680" y="552694"/>
            <a:ext cx="5319208" cy="5804112"/>
            <a:chOff x="0" y="0"/>
            <a:chExt cx="7092278" cy="77388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9470" r="19470"/>
            <a:stretch>
              <a:fillRect/>
            </a:stretch>
          </p:blipFill>
          <p:spPr>
            <a:xfrm>
              <a:off x="0" y="0"/>
              <a:ext cx="7092278" cy="7738816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-2700000">
            <a:off x="-684968" y="4076789"/>
            <a:ext cx="4215873" cy="5693313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6" name="AutoShape 6"/>
          <p:cNvSpPr/>
          <p:nvPr/>
        </p:nvSpPr>
        <p:spPr>
          <a:xfrm rot="-2700000">
            <a:off x="7946060" y="-235135"/>
            <a:ext cx="4043490" cy="26728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7" name="AutoShape 7"/>
          <p:cNvSpPr/>
          <p:nvPr/>
        </p:nvSpPr>
        <p:spPr>
          <a:xfrm rot="-2700000">
            <a:off x="3395585" y="2163914"/>
            <a:ext cx="23417" cy="6248732"/>
          </a:xfrm>
          <a:prstGeom prst="rect">
            <a:avLst/>
          </a:prstGeom>
          <a:solidFill>
            <a:srgbClr val="861236"/>
          </a:solidFill>
        </p:spPr>
      </p:sp>
      <p:grpSp>
        <p:nvGrpSpPr>
          <p:cNvPr id="8" name="Group 8"/>
          <p:cNvGrpSpPr/>
          <p:nvPr/>
        </p:nvGrpSpPr>
        <p:grpSpPr>
          <a:xfrm>
            <a:off x="5838380" y="1383797"/>
            <a:ext cx="3532290" cy="4141906"/>
            <a:chOff x="0" y="0"/>
            <a:chExt cx="4709720" cy="5522542"/>
          </a:xfrm>
        </p:grpSpPr>
        <p:sp>
          <p:nvSpPr>
            <p:cNvPr id="9" name="TextBox 9"/>
            <p:cNvSpPr txBox="1"/>
            <p:nvPr/>
          </p:nvSpPr>
          <p:spPr>
            <a:xfrm>
              <a:off x="646" y="0"/>
              <a:ext cx="4709074" cy="173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60"/>
                </a:lnSpc>
              </a:pPr>
              <a:r>
                <a:rPr lang="en-US" sz="4300" spc="-42">
                  <a:solidFill>
                    <a:srgbClr val="053D57"/>
                  </a:solidFill>
                  <a:latin typeface="Montserrat Classic Bold"/>
                </a:rPr>
                <a:t>Gestoría Martínez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72984"/>
              <a:ext cx="4709720" cy="56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800">
                  <a:solidFill>
                    <a:srgbClr val="053D57"/>
                  </a:solidFill>
                  <a:latin typeface="Montserrat Classic Bold"/>
                </a:rPr>
                <a:t>Expertos en Tráfico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13632"/>
              <a:ext cx="4709720" cy="2708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053D57"/>
                  </a:solidFill>
                  <a:latin typeface="Montserrat Light"/>
                </a:rPr>
                <a:t>Transferencia de coches, duplicado carnet de conducir, permiso de circulación, tarjeta de transporte. matriculación, cambio de titularidad, cálculo de impuestos.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929" y="5288280"/>
            <a:ext cx="1312078" cy="17264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838380" y="5835259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53D57"/>
                </a:solidFill>
                <a:latin typeface="Lato Bold"/>
              </a:rPr>
              <a:t>Y MUCHO MÁS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08281" y="6301401"/>
            <a:ext cx="1013799" cy="1013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2813697" y="-3045224"/>
            <a:ext cx="5888081" cy="5413924"/>
          </a:xfrm>
          <a:prstGeom prst="rect">
            <a:avLst/>
          </a:prstGeom>
          <a:solidFill>
            <a:srgbClr val="861236">
              <a:alpha val="4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4886456" y="-156776"/>
            <a:ext cx="5009384" cy="6689656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AutoShape 4"/>
          <p:cNvSpPr/>
          <p:nvPr/>
        </p:nvSpPr>
        <p:spPr>
          <a:xfrm rot="-2700000">
            <a:off x="107284" y="800991"/>
            <a:ext cx="4319572" cy="23619"/>
          </a:xfrm>
          <a:prstGeom prst="rect">
            <a:avLst/>
          </a:prstGeom>
          <a:solidFill>
            <a:srgbClr val="861236"/>
          </a:solidFill>
        </p:spPr>
      </p:sp>
      <p:grpSp>
        <p:nvGrpSpPr>
          <p:cNvPr id="5" name="Group 5"/>
          <p:cNvGrpSpPr/>
          <p:nvPr/>
        </p:nvGrpSpPr>
        <p:grpSpPr>
          <a:xfrm>
            <a:off x="5636049" y="746508"/>
            <a:ext cx="3386031" cy="5837172"/>
            <a:chOff x="0" y="0"/>
            <a:chExt cx="4514708" cy="77828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8376" b="8376"/>
            <a:stretch>
              <a:fillRect/>
            </a:stretch>
          </p:blipFill>
          <p:spPr>
            <a:xfrm>
              <a:off x="0" y="0"/>
              <a:ext cx="4514708" cy="250398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8376" b="8376"/>
            <a:stretch>
              <a:fillRect/>
            </a:stretch>
          </p:blipFill>
          <p:spPr>
            <a:xfrm>
              <a:off x="0" y="2639454"/>
              <a:ext cx="4514708" cy="25039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t="8376" b="8376"/>
            <a:stretch>
              <a:fillRect/>
            </a:stretch>
          </p:blipFill>
          <p:spPr>
            <a:xfrm>
              <a:off x="0" y="5278909"/>
              <a:ext cx="4514708" cy="250398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731520" y="2762239"/>
            <a:ext cx="4064213" cy="2881802"/>
            <a:chOff x="0" y="0"/>
            <a:chExt cx="5418951" cy="384240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5418951" cy="2247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>
                  <a:solidFill>
                    <a:srgbClr val="053D57"/>
                  </a:solidFill>
                  <a:latin typeface="Montserrat Classic Bold"/>
                </a:rPr>
                <a:t>Más de 30 años de experiencia como asesores fiscales y contables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505092"/>
              <a:ext cx="5418951" cy="1337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1800" spc="18">
                  <a:solidFill>
                    <a:srgbClr val="053D57"/>
                  </a:solidFill>
                  <a:latin typeface="Montserrat Light"/>
                </a:rPr>
                <a:t>Deja tu empresa y sus gestiones con las distintas administraciones públicas en buenas manos.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4328" y="393035"/>
            <a:ext cx="991911" cy="13051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-714736" y="6350953"/>
            <a:ext cx="495322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53D57"/>
                </a:solidFill>
                <a:latin typeface="Lato Bold"/>
              </a:rPr>
              <a:t>Y MUCHO MÁS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42919" y="6025981"/>
            <a:ext cx="1013799" cy="1013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4374" b="143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7299" y="2001618"/>
            <a:ext cx="6959002" cy="3311965"/>
            <a:chOff x="0" y="0"/>
            <a:chExt cx="9278669" cy="4415953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6552"/>
              <a:ext cx="9278669" cy="1543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3800" spc="38">
                  <a:solidFill>
                    <a:srgbClr val="F8FBFD"/>
                  </a:solidFill>
                  <a:latin typeface="Montserrat Classic Bold"/>
                </a:rPr>
                <a:t>TAMBIÉN ESTAMOS EN LINKEDIN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4526" y="3535843"/>
              <a:ext cx="7789618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18">
                  <a:solidFill>
                    <a:srgbClr val="F8FBFD"/>
                  </a:solidFill>
                  <a:latin typeface="Montserrat Light"/>
                </a:rPr>
                <a:t>Busca @gestoriamtez y no te pierdas ninguna de las novedades de nuestro despacho.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62001" y="0"/>
              <a:ext cx="1354667" cy="135466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 rot="-2700000">
            <a:off x="7174615" y="-2589922"/>
            <a:ext cx="3554939" cy="3554243"/>
          </a:xfrm>
          <a:prstGeom prst="rect">
            <a:avLst/>
          </a:prstGeom>
          <a:solidFill>
            <a:srgbClr val="515453"/>
          </a:solidFill>
        </p:spPr>
      </p:sp>
      <p:sp>
        <p:nvSpPr>
          <p:cNvPr id="7" name="AutoShape 7"/>
          <p:cNvSpPr/>
          <p:nvPr/>
        </p:nvSpPr>
        <p:spPr>
          <a:xfrm rot="-2700000">
            <a:off x="-615071" y="6099311"/>
            <a:ext cx="2693182" cy="2657578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8" name="AutoShape 8"/>
          <p:cNvSpPr/>
          <p:nvPr/>
        </p:nvSpPr>
        <p:spPr>
          <a:xfrm rot="-2700000">
            <a:off x="7210580" y="-1074420"/>
            <a:ext cx="30601" cy="323855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9" name="AutoShape 9"/>
          <p:cNvSpPr/>
          <p:nvPr/>
        </p:nvSpPr>
        <p:spPr>
          <a:xfrm rot="-2700000">
            <a:off x="9693751" y="6312324"/>
            <a:ext cx="23417" cy="190947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09353" y="1787596"/>
            <a:ext cx="1520336" cy="13480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69484" y="228098"/>
            <a:ext cx="765201" cy="100684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2503" y="6383899"/>
            <a:ext cx="1633779" cy="598936"/>
            <a:chOff x="0" y="0"/>
            <a:chExt cx="2178372" cy="79858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2178372" cy="24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861236"/>
                  </a:solidFill>
                  <a:latin typeface="Montserrat Classic Bold"/>
                </a:rPr>
                <a:t>Gestoría Martínez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7458"/>
              <a:ext cx="2178372" cy="431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880" spc="8">
                  <a:solidFill>
                    <a:srgbClr val="053D57"/>
                  </a:solidFill>
                  <a:latin typeface="Montserrat Light"/>
                </a:rPr>
                <a:t>Tus gestores de confianza en Madrid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80631" y="6182670"/>
            <a:ext cx="3549009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8FBFD"/>
                </a:solidFill>
                <a:latin typeface="Lato Bold"/>
              </a:rPr>
              <a:t>Descubre todo lo que podemos hacer por ti o por tu empresa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55685" y="5969036"/>
            <a:ext cx="1013799" cy="1013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2308860"/>
            <a:ext cx="3482545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spc="48">
                <a:solidFill>
                  <a:srgbClr val="050707"/>
                </a:solidFill>
                <a:latin typeface="Playfair Display Italics"/>
              </a:rPr>
              <a:t>Dónde estamos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1520" y="4006850"/>
            <a:ext cx="3482545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 spc="147">
                <a:solidFill>
                  <a:srgbClr val="F8FBFD"/>
                </a:solidFill>
                <a:latin typeface="Raleway Bold"/>
              </a:rPr>
              <a:t>MULTI-PLATFORM APPROACH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41895" y="1806575"/>
            <a:ext cx="2380185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050707"/>
                </a:solidFill>
                <a:latin typeface="Raleway"/>
              </a:rPr>
              <a:t>C/</a:t>
            </a:r>
          </a:p>
        </p:txBody>
      </p:sp>
      <p:sp>
        <p:nvSpPr>
          <p:cNvPr id="5" name="AutoShape 5"/>
          <p:cNvSpPr/>
          <p:nvPr/>
        </p:nvSpPr>
        <p:spPr>
          <a:xfrm>
            <a:off x="4876800" y="1324610"/>
            <a:ext cx="1432560" cy="1432560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6" name="AutoShape 6"/>
          <p:cNvSpPr/>
          <p:nvPr/>
        </p:nvSpPr>
        <p:spPr>
          <a:xfrm>
            <a:off x="4876800" y="2912110"/>
            <a:ext cx="1432560" cy="1432560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7" name="AutoShape 7"/>
          <p:cNvSpPr/>
          <p:nvPr/>
        </p:nvSpPr>
        <p:spPr>
          <a:xfrm>
            <a:off x="4876800" y="4558030"/>
            <a:ext cx="1432560" cy="1432560"/>
          </a:xfrm>
          <a:prstGeom prst="rect">
            <a:avLst/>
          </a:prstGeom>
          <a:solidFill>
            <a:srgbClr val="861236"/>
          </a:solidFill>
        </p:spPr>
      </p:sp>
      <p:sp>
        <p:nvSpPr>
          <p:cNvPr id="8" name="TextBox 8"/>
          <p:cNvSpPr txBox="1"/>
          <p:nvPr/>
        </p:nvSpPr>
        <p:spPr>
          <a:xfrm>
            <a:off x="6641895" y="3423285"/>
            <a:ext cx="2380185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050707"/>
                </a:solidFill>
                <a:latin typeface="Raleway"/>
              </a:rPr>
              <a:t>www.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41895" y="5039995"/>
            <a:ext cx="2380185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050707"/>
                </a:solidFill>
                <a:latin typeface="Raleway"/>
              </a:rPr>
              <a:t>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0404" y="4851634"/>
            <a:ext cx="845352" cy="8453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7186" y="1544996"/>
            <a:ext cx="991788" cy="991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14916" y="3050226"/>
            <a:ext cx="1156328" cy="1156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915851" y="-912720"/>
            <a:ext cx="8125271" cy="12915892"/>
          </a:xfrm>
          <a:prstGeom prst="rect">
            <a:avLst/>
          </a:prstGeom>
          <a:solidFill>
            <a:srgbClr val="861236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3619551" y="-778313"/>
            <a:ext cx="30601" cy="323855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4" name="TextBox 4"/>
          <p:cNvSpPr txBox="1"/>
          <p:nvPr/>
        </p:nvSpPr>
        <p:spPr>
          <a:xfrm>
            <a:off x="731520" y="1066291"/>
            <a:ext cx="4241445" cy="122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535" spc="353">
                <a:solidFill>
                  <a:srgbClr val="F8FBFD"/>
                </a:solidFill>
                <a:latin typeface="Montserrat Classic"/>
              </a:rPr>
              <a:t>GESTORÍA MARTÍNEZ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0616" y="2670407"/>
            <a:ext cx="4953223" cy="3502302"/>
            <a:chOff x="0" y="0"/>
            <a:chExt cx="6604298" cy="4669736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0"/>
              <a:ext cx="6604298" cy="249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4799">
                  <a:solidFill>
                    <a:srgbClr val="F8FBFD"/>
                  </a:solidFill>
                  <a:latin typeface="Montserrat Classic Bold"/>
                </a:rPr>
                <a:t>TUS GESTORES DE CONFIANZA EN #MADRID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" y="2837972"/>
              <a:ext cx="6096285" cy="183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spc="16">
                  <a:solidFill>
                    <a:srgbClr val="F8FBFD"/>
                  </a:solidFill>
                  <a:latin typeface="Montserrat Classic"/>
                </a:rPr>
                <a:t>Somos especialistas en el asesoramiento a empresas, autónomos y particulares en todas sus gestiones con la administración.</a:t>
              </a:r>
            </a:p>
            <a:p>
              <a:pPr>
                <a:lnSpc>
                  <a:spcPts val="2240"/>
                </a:lnSpc>
              </a:pPr>
              <a:r>
                <a:rPr lang="en-US" sz="1600" spc="16">
                  <a:solidFill>
                    <a:srgbClr val="F8FBFD"/>
                  </a:solidFill>
                  <a:latin typeface="Montserrat Classic"/>
                </a:rPr>
                <a:t>Haznos llegar tu consulta a </a:t>
              </a:r>
              <a:r>
                <a:rPr lang="en-US" sz="1600" spc="16">
                  <a:solidFill>
                    <a:srgbClr val="97BCC7"/>
                  </a:solidFill>
                  <a:latin typeface="Montserrat Classic"/>
                </a:rPr>
                <a:t>gamtz@gestores.net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2700000">
            <a:off x="6865928" y="5695925"/>
            <a:ext cx="3794866" cy="323855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9" name="TextBox 9"/>
          <p:cNvSpPr txBox="1"/>
          <p:nvPr/>
        </p:nvSpPr>
        <p:spPr>
          <a:xfrm>
            <a:off x="-607073" y="6536055"/>
            <a:ext cx="495322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8FBFD"/>
                </a:solidFill>
                <a:latin typeface="Lato"/>
              </a:rPr>
              <a:t>#MiPrimerTweet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40841" y="6028281"/>
            <a:ext cx="1311624" cy="4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C/ Pescadito, 16</a:t>
            </a:r>
          </a:p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28001 Madrid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29870" y="5967223"/>
            <a:ext cx="410971" cy="41097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107549" y="6618380"/>
            <a:ext cx="1311624" cy="23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91 897 879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47436" y="6911340"/>
            <a:ext cx="1699111" cy="23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5"/>
              </a:lnSpc>
              <a:spcBef>
                <a:spcPct val="0"/>
              </a:spcBef>
            </a:pPr>
            <a:r>
              <a:rPr lang="en-US" sz="1289">
                <a:solidFill>
                  <a:srgbClr val="F8FBFD"/>
                </a:solidFill>
                <a:latin typeface="Lato"/>
              </a:rPr>
              <a:t>www.gestoriamt.com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8358" y="6858985"/>
            <a:ext cx="373380" cy="3733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65001" y="6484081"/>
            <a:ext cx="364868" cy="3648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01299" y="484515"/>
            <a:ext cx="1182597" cy="1556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398</Words>
  <Application>Microsoft Office PowerPoint</Application>
  <PresentationFormat>Personalizado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Raleway Bold</vt:lpstr>
      <vt:lpstr>Playfair Display Italics</vt:lpstr>
      <vt:lpstr>Raleway</vt:lpstr>
      <vt:lpstr>Montserrat Classic</vt:lpstr>
      <vt:lpstr>Lato</vt:lpstr>
      <vt:lpstr>Arial</vt:lpstr>
      <vt:lpstr>Montserrat Light</vt:lpstr>
      <vt:lpstr>Montserrat Classic Bold</vt:lpstr>
      <vt:lpstr>Calibri</vt:lpstr>
      <vt:lpstr>Lato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Contenidos Tw-Oferta Perfil</dc:title>
  <dc:creator>Sabela Permuy</dc:creator>
  <cp:lastModifiedBy>Sabela Permuy</cp:lastModifiedBy>
  <cp:revision>1</cp:revision>
  <dcterms:created xsi:type="dcterms:W3CDTF">2006-08-16T00:00:00Z</dcterms:created>
  <dcterms:modified xsi:type="dcterms:W3CDTF">2020-04-08T10:17:14Z</dcterms:modified>
  <dc:identifier>DADkC1cvztI</dc:identifier>
</cp:coreProperties>
</file>